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0"/>
  </p:handoutMasterIdLst>
  <p:sldIdLst>
    <p:sldId id="963" r:id="rId3"/>
    <p:sldId id="650" r:id="rId5"/>
    <p:sldId id="676" r:id="rId6"/>
    <p:sldId id="677" r:id="rId7"/>
    <p:sldId id="671" r:id="rId8"/>
    <p:sldId id="786" r:id="rId9"/>
    <p:sldId id="962" r:id="rId10"/>
    <p:sldId id="797" r:id="rId11"/>
    <p:sldId id="796" r:id="rId12"/>
    <p:sldId id="802" r:id="rId13"/>
    <p:sldId id="798" r:id="rId14"/>
    <p:sldId id="799" r:id="rId15"/>
    <p:sldId id="861" r:id="rId16"/>
    <p:sldId id="787" r:id="rId17"/>
    <p:sldId id="788" r:id="rId18"/>
    <p:sldId id="790" r:id="rId19"/>
    <p:sldId id="791" r:id="rId20"/>
    <p:sldId id="792" r:id="rId21"/>
    <p:sldId id="793" r:id="rId22"/>
    <p:sldId id="794" r:id="rId23"/>
    <p:sldId id="795" r:id="rId24"/>
    <p:sldId id="800" r:id="rId25"/>
    <p:sldId id="803" r:id="rId26"/>
    <p:sldId id="804" r:id="rId27"/>
    <p:sldId id="805" r:id="rId28"/>
    <p:sldId id="503" r:id="rId29"/>
    <p:sldId id="582" r:id="rId30"/>
    <p:sldId id="583" r:id="rId31"/>
    <p:sldId id="584" r:id="rId32"/>
    <p:sldId id="585" r:id="rId33"/>
    <p:sldId id="587" r:id="rId34"/>
    <p:sldId id="507" r:id="rId35"/>
    <p:sldId id="508" r:id="rId36"/>
    <p:sldId id="509" r:id="rId37"/>
    <p:sldId id="510" r:id="rId38"/>
    <p:sldId id="806" r:id="rId39"/>
    <p:sldId id="807" r:id="rId40"/>
    <p:sldId id="808" r:id="rId41"/>
    <p:sldId id="809" r:id="rId42"/>
    <p:sldId id="810" r:id="rId43"/>
    <p:sldId id="811" r:id="rId44"/>
    <p:sldId id="812" r:id="rId45"/>
    <p:sldId id="813" r:id="rId46"/>
    <p:sldId id="814" r:id="rId47"/>
    <p:sldId id="815" r:id="rId48"/>
    <p:sldId id="816" r:id="rId49"/>
    <p:sldId id="817" r:id="rId50"/>
    <p:sldId id="818" r:id="rId51"/>
    <p:sldId id="819" r:id="rId52"/>
    <p:sldId id="820" r:id="rId53"/>
    <p:sldId id="821" r:id="rId54"/>
    <p:sldId id="822" r:id="rId55"/>
    <p:sldId id="823" r:id="rId56"/>
    <p:sldId id="824" r:id="rId57"/>
    <p:sldId id="825" r:id="rId58"/>
    <p:sldId id="826" r:id="rId59"/>
    <p:sldId id="827" r:id="rId60"/>
    <p:sldId id="828" r:id="rId61"/>
    <p:sldId id="829" r:id="rId62"/>
    <p:sldId id="830" r:id="rId63"/>
    <p:sldId id="831" r:id="rId64"/>
    <p:sldId id="832" r:id="rId65"/>
    <p:sldId id="833" r:id="rId66"/>
    <p:sldId id="834" r:id="rId67"/>
    <p:sldId id="835" r:id="rId68"/>
    <p:sldId id="836" r:id="rId69"/>
  </p:sldIdLst>
  <p:sldSz cx="12192000" cy="6858000"/>
  <p:notesSz cx="6797675" cy="9928225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 Qing-Shan" initials="JQ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FFFF99"/>
    <a:srgbClr val="009242"/>
    <a:srgbClr val="0000CC"/>
    <a:srgbClr val="CCFFCC"/>
    <a:srgbClr val="FFFFCC"/>
    <a:srgbClr val="00006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0893" autoAdjust="0"/>
  </p:normalViewPr>
  <p:slideViewPr>
    <p:cSldViewPr>
      <p:cViewPr varScale="1">
        <p:scale>
          <a:sx n="103" d="100"/>
          <a:sy n="103" d="100"/>
        </p:scale>
        <p:origin x="912" y="114"/>
      </p:cViewPr>
      <p:guideLst>
        <p:guide orient="horz" pos="2160"/>
        <p:guide pos="3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gs" Target="tags/tag1.xml"/><Relationship Id="rId74" Type="http://schemas.openxmlformats.org/officeDocument/2006/relationships/commentAuthors" Target="commentAuthors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 array[] </a:t>
            </a:r>
            <a:r>
              <a:rPr lang="zh-CN" altLang="en-US" dirty="0"/>
              <a:t>直接根据后面初始化的元素数量定义一个矩阵。</a:t>
            </a:r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int data[]</a:t>
            </a:r>
            <a:r>
              <a:rPr lang="zh-CN" altLang="en-US" dirty="0"/>
              <a:t>传入数组名称，用</a:t>
            </a:r>
            <a:r>
              <a:rPr lang="en-US" altLang="zh-CN" dirty="0"/>
              <a:t>int n</a:t>
            </a:r>
            <a:r>
              <a:rPr lang="zh-CN" altLang="en-US" dirty="0"/>
              <a:t>传入数组的元素个数。</a:t>
            </a:r>
            <a:endParaRPr lang="en-US" altLang="zh-CN" dirty="0"/>
          </a:p>
          <a:p>
            <a:r>
              <a:rPr lang="en-US" altLang="zh-CN" dirty="0"/>
              <a:t>While(j&gt;=0 &amp;&amp;…)</a:t>
            </a:r>
            <a:r>
              <a:rPr lang="zh-CN" altLang="en-US" dirty="0"/>
              <a:t>这一句只要是比</a:t>
            </a:r>
            <a:r>
              <a:rPr lang="en-US" altLang="zh-CN" dirty="0"/>
              <a:t>buffer</a:t>
            </a:r>
            <a:r>
              <a:rPr lang="zh-CN" altLang="en-US" dirty="0"/>
              <a:t>更大的数据，就向后挪一下；然后下标降低。这样的目的是每次讲前面的数据挪到后面一个变量中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Minimum Spanning Tree (MST) – </a:t>
            </a:r>
            <a:r>
              <a:rPr lang="zh-CN" altLang="en-US" dirty="0"/>
              <a:t>最小生成树</a:t>
            </a:r>
            <a:endParaRPr lang="en-US" altLang="zh-CN" dirty="0"/>
          </a:p>
          <a:p>
            <a:r>
              <a:rPr lang="en-US" altLang="zh-CN" dirty="0"/>
              <a:t>Element Uniqueness (EU) </a:t>
            </a:r>
            <a:r>
              <a:rPr lang="zh-CN" altLang="en-US" dirty="0"/>
              <a:t>元素唯一性判定检测</a:t>
            </a:r>
            <a:endParaRPr lang="en-US" altLang="zh-CN" dirty="0"/>
          </a:p>
          <a:p>
            <a:r>
              <a:rPr lang="en-US" altLang="zh-CN" dirty="0"/>
              <a:t>Log*n</a:t>
            </a:r>
            <a:r>
              <a:rPr lang="zh-CN" altLang="en-US" dirty="0"/>
              <a:t>是不断取</a:t>
            </a:r>
            <a:r>
              <a:rPr lang="en-US" altLang="zh-CN" dirty="0"/>
              <a:t>log</a:t>
            </a:r>
            <a:r>
              <a:rPr lang="zh-CN" altLang="en-US" dirty="0"/>
              <a:t>使得取值小于等于</a:t>
            </a:r>
            <a:r>
              <a:rPr lang="en-US" altLang="zh-CN" dirty="0"/>
              <a:t>1</a:t>
            </a:r>
            <a:r>
              <a:rPr lang="zh-CN" altLang="en-US" dirty="0"/>
              <a:t>的次数；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Computer</a:t>
            </a:r>
            <a:r>
              <a:rPr lang="zh-CN" altLang="en-US" dirty="0"/>
              <a:t>是手段，</a:t>
            </a:r>
            <a:r>
              <a:rPr lang="en-US" altLang="zh-CN" dirty="0"/>
              <a:t>Computing</a:t>
            </a:r>
            <a:r>
              <a:rPr lang="zh-CN" altLang="en-US" dirty="0"/>
              <a:t>是目的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数据结构服务于计算，那么，什么是计算？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什么是排序码？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1" y="1"/>
            <a:ext cx="3359695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1253" y="3039583"/>
            <a:ext cx="6720747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431370" y="1844337"/>
            <a:ext cx="11137900" cy="1470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 sz="4800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733120" y="3933056"/>
            <a:ext cx="853440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sz="3200" kern="0" dirty="0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37600" y="228600"/>
            <a:ext cx="26416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28600"/>
            <a:ext cx="7721600" cy="5791200"/>
          </a:xfrm>
        </p:spPr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428604"/>
            <a:ext cx="10132483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228600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886200"/>
            <a:ext cx="51816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093" y="66328"/>
            <a:ext cx="10132483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90651" y="188914"/>
            <a:ext cx="9410700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6"/>
            <a:ext cx="105664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34433" y="1052513"/>
            <a:ext cx="114808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176000" y="115888"/>
            <a:ext cx="1016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00753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hyperlink" Target="mailto:yueyang22@mails.tsinghua.edu.cn" TargetMode="External"/><Relationship Id="rId1" Type="http://schemas.openxmlformats.org/officeDocument/2006/relationships/hyperlink" Target="mailto:jiangrc22@mails.tsinghua.edu.c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hyperlink" Target="https://dsa.cs.tsinghua.edu.cn/oj/" TargetMode="Externa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/>
          <p:nvPr/>
        </p:nvSpPr>
        <p:spPr>
          <a:xfrm>
            <a:off x="6528048" y="4005064"/>
            <a:ext cx="4032448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7" name="副标题 2"/>
          <p:cNvSpPr txBox="1"/>
          <p:nvPr/>
        </p:nvSpPr>
        <p:spPr bwMode="auto">
          <a:xfrm>
            <a:off x="5303912" y="1052736"/>
            <a:ext cx="5256584" cy="20162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 第一讲    </a:t>
            </a:r>
            <a:endParaRPr lang="en-US" altLang="zh-CN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绪论</a:t>
            </a:r>
            <a:endParaRPr lang="en-US" altLang="zh-CN" sz="5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QR 代码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50504"/>
            <a:ext cx="3524800" cy="450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数据结构的重要性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0"/>
          <p:cNvSpPr txBox="1">
            <a:spLocks noChangeArrowheads="1"/>
          </p:cNvSpPr>
          <p:nvPr/>
        </p:nvSpPr>
        <p:spPr bwMode="auto">
          <a:xfrm>
            <a:off x="695400" y="1340769"/>
            <a:ext cx="10873208" cy="20621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数据结构是世界观，程序语言的学习是具体方法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不仅仅是会编程，而是学习编程的原理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编程的上层设计，基本功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9022" y="4365105"/>
            <a:ext cx="8883494" cy="58477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lvl="1" algn="ctr">
              <a:spcAft>
                <a:spcPts val="1200"/>
              </a:spcAft>
              <a:buClr>
                <a:srgbClr val="C00000"/>
              </a:buClr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数据结构是计算机科学的</a:t>
            </a:r>
            <a:r>
              <a:rPr lang="zh-CN" altLang="en-US" sz="3200" b="1" dirty="0">
                <a:solidFill>
                  <a:srgbClr val="FF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最核心、最重要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57"/>
    </mc:Choice>
    <mc:Fallback>
      <p:transition spd="slow" advTm="15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为何要学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  <a:endParaRPr lang="en-US" altLang="zh-CN" dirty="0"/>
          </a:p>
          <a:p>
            <a:pPr lvl="1"/>
            <a:r>
              <a:rPr lang="zh-CN" altLang="en-US" dirty="0"/>
              <a:t>计算机专业课程体系的核心内容</a:t>
            </a:r>
            <a:endParaRPr lang="en-US" altLang="zh-CN" dirty="0"/>
          </a:p>
          <a:p>
            <a:pPr lvl="1"/>
            <a:r>
              <a:rPr lang="zh-CN" altLang="en-US" dirty="0"/>
              <a:t>计算机科学的重要组成部分</a:t>
            </a:r>
            <a:endParaRPr lang="en-US" altLang="zh-CN" dirty="0"/>
          </a:p>
          <a:p>
            <a:pPr lvl="1"/>
            <a:r>
              <a:rPr lang="zh-CN" altLang="en-US" dirty="0"/>
              <a:t>设计与实现高效算法的基石</a:t>
            </a:r>
            <a:endParaRPr lang="en-US" altLang="zh-CN" dirty="0"/>
          </a:p>
          <a:p>
            <a:r>
              <a:rPr lang="zh-CN" altLang="en-US" dirty="0"/>
              <a:t>讲授范围</a:t>
            </a:r>
            <a:endParaRPr lang="en-US" altLang="zh-CN" dirty="0"/>
          </a:p>
          <a:p>
            <a:pPr lvl="1"/>
            <a:r>
              <a:rPr lang="zh-CN" altLang="en-US" dirty="0"/>
              <a:t>各类数据结构设计和实现的基本原理与方法</a:t>
            </a:r>
            <a:endParaRPr lang="en-US" altLang="zh-CN" dirty="0"/>
          </a:p>
          <a:p>
            <a:pPr lvl="1"/>
            <a:r>
              <a:rPr lang="zh-CN" altLang="en-US" dirty="0"/>
              <a:t>算法设计和分析的主要技巧与工具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高效利用计算机，有效地存储、组织、传递和转换数据</a:t>
            </a:r>
            <a:endParaRPr lang="en-US" altLang="zh-CN" dirty="0"/>
          </a:p>
          <a:p>
            <a:r>
              <a:rPr lang="zh-CN" altLang="en-US" dirty="0"/>
              <a:t>掌握各类数据结构功能、表示、实现和基本操作接口</a:t>
            </a:r>
            <a:endParaRPr lang="en-US" altLang="zh-CN" dirty="0"/>
          </a:p>
          <a:p>
            <a:r>
              <a:rPr lang="zh-CN" altLang="en-US" dirty="0"/>
              <a:t>理解各类（基本）算法与不同数据结构之间的内在联系</a:t>
            </a:r>
            <a:endParaRPr lang="en-US" altLang="zh-CN" dirty="0"/>
          </a:p>
          <a:p>
            <a:r>
              <a:rPr lang="zh-CN" altLang="en-US" dirty="0"/>
              <a:t>了解各类数据结构适用的应用环境</a:t>
            </a:r>
            <a:endParaRPr lang="en-US" altLang="zh-CN" dirty="0"/>
          </a:p>
          <a:p>
            <a:r>
              <a:rPr lang="zh-CN" altLang="en-US" dirty="0"/>
              <a:t>灵活使用各类（基本）算法及对应的数据结构，解决实际问题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课程内容概览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917" y="1196976"/>
            <a:ext cx="10566400" cy="5594696"/>
          </a:xfrm>
        </p:spPr>
        <p:txBody>
          <a:bodyPr/>
          <a:lstStyle/>
          <a:p>
            <a:r>
              <a:rPr lang="zh-CN" altLang="en-US" sz="2800" dirty="0"/>
              <a:t>各数据结构的</a:t>
            </a:r>
            <a:r>
              <a:rPr lang="en-US" altLang="zh-CN" sz="2800" dirty="0"/>
              <a:t>ADT</a:t>
            </a:r>
            <a:r>
              <a:rPr lang="zh-CN" altLang="en-US" sz="2800" dirty="0"/>
              <a:t>接口及其不同实现</a:t>
            </a:r>
            <a:endParaRPr lang="en-US" altLang="zh-CN" sz="2800" dirty="0"/>
          </a:p>
          <a:p>
            <a:pPr lvl="1"/>
            <a:r>
              <a:rPr lang="zh-CN" altLang="en-US" sz="2400" dirty="0"/>
              <a:t>序列（向量、列表、栈、队列），树及搜索树（</a:t>
            </a:r>
            <a:r>
              <a:rPr lang="en-US" altLang="zh-CN" sz="2400" dirty="0"/>
              <a:t>AVL</a:t>
            </a:r>
            <a:r>
              <a:rPr lang="zh-CN" altLang="en-US" sz="2400" dirty="0"/>
              <a:t>树、红黑树、</a:t>
            </a:r>
            <a:r>
              <a:rPr lang="en-US" altLang="zh-CN" sz="2400" dirty="0"/>
              <a:t>B</a:t>
            </a:r>
            <a:r>
              <a:rPr lang="zh-CN" altLang="en-US" sz="2400" dirty="0"/>
              <a:t>树、 </a:t>
            </a:r>
            <a:r>
              <a:rPr lang="en-US" altLang="zh-CN" sz="2400" dirty="0" err="1"/>
              <a:t>kd</a:t>
            </a:r>
            <a:r>
              <a:rPr lang="en-US" altLang="zh-CN" sz="2400" dirty="0"/>
              <a:t>-</a:t>
            </a:r>
            <a:r>
              <a:rPr lang="zh-CN" altLang="en-US" sz="2400" dirty="0"/>
              <a:t>树），优先队列（堆），字典（散列表），图的算法与应用</a:t>
            </a:r>
            <a:endParaRPr lang="en-US" altLang="zh-CN" sz="2400" dirty="0"/>
          </a:p>
          <a:p>
            <a:r>
              <a:rPr lang="zh-CN" altLang="en-US" sz="2800" dirty="0"/>
              <a:t>构造有效算法模块的常用技巧</a:t>
            </a:r>
            <a:endParaRPr lang="en-US" altLang="zh-CN" sz="2800" dirty="0"/>
          </a:p>
          <a:p>
            <a:pPr lvl="1"/>
            <a:r>
              <a:rPr lang="zh-CN" altLang="en-US" sz="2400" dirty="0"/>
              <a:t>顺序和二分查找，选取与排序，遍历</a:t>
            </a:r>
            <a:endParaRPr lang="en-US" altLang="zh-CN" sz="2400" dirty="0"/>
          </a:p>
          <a:p>
            <a:pPr lvl="1"/>
            <a:r>
              <a:rPr lang="zh-CN" altLang="en-US" sz="2400" dirty="0"/>
              <a:t>模式匹配，散列，几何查找</a:t>
            </a:r>
            <a:endParaRPr lang="en-US" altLang="zh-CN" sz="2400" dirty="0"/>
          </a:p>
          <a:p>
            <a:r>
              <a:rPr lang="zh-CN" altLang="en-US" sz="2800" dirty="0"/>
              <a:t>算法设计的典型策略与模式</a:t>
            </a:r>
            <a:endParaRPr lang="en-US" altLang="zh-CN" sz="2800" dirty="0"/>
          </a:p>
          <a:p>
            <a:pPr lvl="1"/>
            <a:r>
              <a:rPr lang="zh-CN" altLang="en-US" sz="2400" dirty="0"/>
              <a:t>迭代、贪心、递归、分治、减治、试探</a:t>
            </a:r>
            <a:r>
              <a:rPr lang="en-US" altLang="zh-CN" sz="2400" dirty="0"/>
              <a:t>-</a:t>
            </a:r>
            <a:r>
              <a:rPr lang="zh-CN" altLang="en-US" sz="2400" dirty="0"/>
              <a:t>剪枝</a:t>
            </a:r>
            <a:r>
              <a:rPr lang="en-US" altLang="zh-CN" sz="2400" dirty="0"/>
              <a:t>-</a:t>
            </a:r>
            <a:r>
              <a:rPr lang="zh-CN" altLang="en-US" sz="2400" dirty="0"/>
              <a:t>回溯、动态规划</a:t>
            </a:r>
            <a:endParaRPr lang="en-US" altLang="zh-CN" sz="2400" dirty="0"/>
          </a:p>
          <a:p>
            <a:r>
              <a:rPr lang="zh-CN" altLang="en-US" sz="2800" dirty="0"/>
              <a:t>复杂度分析的基本方法</a:t>
            </a:r>
            <a:endParaRPr lang="en-US" altLang="zh-CN" sz="2800" dirty="0"/>
          </a:p>
          <a:p>
            <a:pPr lvl="1"/>
            <a:r>
              <a:rPr lang="zh-CN" altLang="en-US" sz="2400" dirty="0"/>
              <a:t>渐进分析与相关记号</a:t>
            </a:r>
            <a:endParaRPr lang="en-US" altLang="zh-CN" sz="2400" dirty="0"/>
          </a:p>
          <a:p>
            <a:pPr lvl="1"/>
            <a:r>
              <a:rPr lang="zh-CN" altLang="en-US" sz="2400" dirty="0"/>
              <a:t>递推关系、递归跟踪</a:t>
            </a:r>
            <a:endParaRPr lang="en-US" altLang="zh-CN" sz="2400" dirty="0"/>
          </a:p>
          <a:p>
            <a:pPr lvl="1"/>
            <a:r>
              <a:rPr lang="zh-CN" altLang="en-US" sz="2400" dirty="0"/>
              <a:t>分摊分析、后向分析</a:t>
            </a:r>
            <a:endParaRPr lang="zh-CN" altLang="en-US" sz="2400" dirty="0"/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绳索计算机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4470" y="1193356"/>
            <a:ext cx="6824018" cy="30708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28" y="4372286"/>
            <a:ext cx="7361905" cy="2485714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内容占位符 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尺规计算机</a:t>
            </a:r>
            <a:endParaRPr lang="zh-CN" altLang="en-US" dirty="0"/>
          </a:p>
        </p:txBody>
      </p:sp>
      <p:sp>
        <p:nvSpPr>
          <p:cNvPr id="42" name="object 8"/>
          <p:cNvSpPr txBox="1"/>
          <p:nvPr/>
        </p:nvSpPr>
        <p:spPr>
          <a:xfrm>
            <a:off x="1580515" y="2016152"/>
            <a:ext cx="6272657" cy="4911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79400" indent="-266700">
              <a:spcBef>
                <a:spcPts val="100"/>
              </a:spcBef>
              <a:buFont typeface="Wingdings" panose="05000000000000000000"/>
              <a:buChar char=""/>
              <a:tabLst>
                <a:tab pos="279400" algn="l"/>
              </a:tabLst>
            </a:pPr>
            <a:r>
              <a:rPr sz="2000" b="1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任给平面上</a:t>
            </a:r>
            <a:r>
              <a:rPr sz="2000" b="1" spc="-10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线</a:t>
            </a:r>
            <a:r>
              <a:rPr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段</a:t>
            </a:r>
            <a:r>
              <a:rPr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AB</a:t>
            </a:r>
            <a:r>
              <a:rPr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r>
              <a:rPr sz="2000" b="1" spc="-10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sz="2000" b="1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2000" b="1" dirty="0" err="1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将其三等分（输出</a:t>
            </a:r>
            <a:r>
              <a:rPr sz="2000" b="1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sz="2000" b="1" dirty="0">
              <a:solidFill>
                <a:srgbClr val="17660C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698500" lvl="1" indent="-280035">
              <a:spcBef>
                <a:spcPts val="2040"/>
              </a:spcBef>
              <a:buFont typeface="Consolas" panose="020B0609020204030204"/>
              <a:buChar char="-"/>
              <a:tabLst>
                <a:tab pos="699135" algn="l"/>
              </a:tabLst>
            </a:pP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lang="en-US" altLang="zh-CN"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发出一条与</a:t>
            </a:r>
            <a:r>
              <a:rPr lang="en-US" altLang="zh-CN"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AB</a:t>
            </a: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不重合的射线</a:t>
            </a:r>
            <a:r>
              <a:rPr lang="zh-CN" altLang="en-US" sz="2000" b="1" spc="-5" dirty="0">
                <a:solidFill>
                  <a:srgbClr val="C00000"/>
                </a:solidFill>
                <a:latin typeface="Symbol" panose="05050102010706020507"/>
                <a:cs typeface="Symbol" panose="05050102010706020507"/>
              </a:rPr>
              <a:t></a:t>
            </a:r>
            <a:endParaRPr lang="zh-CN" altLang="en-US" sz="2000" dirty="0">
              <a:latin typeface="Symbol" panose="05050102010706020507"/>
              <a:cs typeface="Symbol" panose="05050102010706020507"/>
            </a:endParaRPr>
          </a:p>
          <a:p>
            <a:pPr marL="419100">
              <a:spcBef>
                <a:spcPts val="2040"/>
              </a:spcBef>
              <a:tabLst>
                <a:tab pos="1739900" algn="l"/>
              </a:tabLst>
            </a:pPr>
            <a:r>
              <a:rPr lang="en-US" altLang="zh-CN" sz="2000" b="1" spc="-5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-</a:t>
            </a:r>
            <a:r>
              <a:rPr lang="zh-CN" altLang="en-US" sz="2000" b="1" spc="5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zh-CN" altLang="en-US" sz="2000" b="1" dirty="0">
                <a:solidFill>
                  <a:srgbClr val="C00000"/>
                </a:solidFill>
                <a:latin typeface="Symbol" panose="05050102010706020507"/>
                <a:cs typeface="Symbol" panose="05050102010706020507"/>
              </a:rPr>
              <a:t></a:t>
            </a: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上取	</a:t>
            </a:r>
            <a:r>
              <a:rPr lang="en-US" altLang="zh-CN" sz="2000" b="1" spc="-10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|</a:t>
            </a:r>
            <a:r>
              <a:rPr lang="en-US" altLang="zh-CN"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AC'</a:t>
            </a:r>
            <a:r>
              <a:rPr lang="en-US" altLang="zh-CN" sz="2000" b="1" spc="-10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| </a:t>
            </a:r>
            <a:r>
              <a:rPr lang="en-US" altLang="zh-CN" sz="2000" b="1" spc="-5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= </a:t>
            </a:r>
            <a:r>
              <a:rPr lang="en-US" altLang="zh-CN" sz="2000" b="1" spc="-10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|</a:t>
            </a:r>
            <a:r>
              <a:rPr lang="en-US" altLang="zh-CN"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C'D'</a:t>
            </a:r>
            <a:r>
              <a:rPr lang="en-US" altLang="zh-CN" sz="2000" b="1" spc="-10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| </a:t>
            </a:r>
            <a:r>
              <a:rPr lang="en-US" altLang="zh-CN" sz="2000" b="1" spc="-5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lang="zh-CN" altLang="en-US" sz="2000" b="1" spc="25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lang="en-US" altLang="zh-CN" sz="2000" b="1" spc="-5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|</a:t>
            </a:r>
            <a:r>
              <a:rPr lang="en-US" altLang="zh-CN"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D'B'</a:t>
            </a:r>
            <a:r>
              <a:rPr lang="en-US" altLang="zh-CN" sz="2000" b="1" spc="-5" dirty="0">
                <a:solidFill>
                  <a:srgbClr val="17660C"/>
                </a:solidFill>
                <a:latin typeface="Consolas" panose="020B0609020204030204"/>
                <a:cs typeface="Consolas" panose="020B0609020204030204"/>
              </a:rPr>
              <a:t>|</a:t>
            </a:r>
            <a:endParaRPr lang="zh-CN" altLang="en-US" sz="2000" dirty="0">
              <a:latin typeface="Consolas" panose="020B0609020204030204"/>
              <a:cs typeface="Consolas" panose="020B0609020204030204"/>
            </a:endParaRPr>
          </a:p>
          <a:p>
            <a:pPr marL="698500" lvl="1" indent="-280035">
              <a:spcBef>
                <a:spcPts val="2040"/>
              </a:spcBef>
              <a:buFont typeface="Consolas" panose="020B0609020204030204"/>
              <a:buChar char="-"/>
              <a:tabLst>
                <a:tab pos="699135" algn="l"/>
              </a:tabLst>
            </a:pP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联接</a:t>
            </a:r>
            <a:r>
              <a:rPr lang="en-US" altLang="zh-CN"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B'B</a:t>
            </a:r>
            <a:endParaRPr lang="zh-CN" altLang="en-US" sz="2000" dirty="0">
              <a:latin typeface="Consolas" panose="020B0609020204030204"/>
              <a:cs typeface="Consolas" panose="020B0609020204030204"/>
            </a:endParaRPr>
          </a:p>
          <a:p>
            <a:pPr marL="698500" lvl="1" indent="-280035">
              <a:spcBef>
                <a:spcPts val="2040"/>
              </a:spcBef>
              <a:buFont typeface="Consolas" panose="020B0609020204030204"/>
              <a:buChar char="-"/>
              <a:tabLst>
                <a:tab pos="699135" algn="l"/>
              </a:tabLst>
            </a:pP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经</a:t>
            </a:r>
            <a:r>
              <a:rPr lang="en-US" altLang="zh-CN"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D'</a:t>
            </a: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做</a:t>
            </a:r>
            <a:r>
              <a:rPr lang="en-US" altLang="zh-CN"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B'B</a:t>
            </a: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的平行线，交</a:t>
            </a:r>
            <a:r>
              <a:rPr lang="en-US" altLang="zh-CN" sz="2000" b="1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AB</a:t>
            </a:r>
            <a:r>
              <a:rPr lang="zh-CN" altLang="en-US" sz="2000" b="1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于</a:t>
            </a:r>
            <a:r>
              <a:rPr lang="en-US" altLang="zh-CN"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D</a:t>
            </a:r>
            <a:endParaRPr lang="zh-CN" altLang="en-US" sz="2000" dirty="0">
              <a:latin typeface="Consolas" panose="020B0609020204030204"/>
              <a:cs typeface="Consolas" panose="020B0609020204030204"/>
            </a:endParaRPr>
          </a:p>
          <a:p>
            <a:pPr marL="698500" lvl="1" indent="-280035">
              <a:spcBef>
                <a:spcPts val="2040"/>
              </a:spcBef>
              <a:buFont typeface="Consolas" panose="020B0609020204030204"/>
              <a:buChar char="-"/>
              <a:tabLst>
                <a:tab pos="699135" algn="l"/>
              </a:tabLst>
            </a:pP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经</a:t>
            </a:r>
            <a:r>
              <a:rPr lang="en-US" altLang="zh-CN"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C'</a:t>
            </a: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做</a:t>
            </a:r>
            <a:r>
              <a:rPr lang="en-US" altLang="zh-CN"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B'B</a:t>
            </a: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的平行线，交</a:t>
            </a:r>
            <a:r>
              <a:rPr lang="en-US" altLang="zh-CN" sz="2000" b="1" spc="-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AB</a:t>
            </a:r>
            <a:r>
              <a:rPr lang="zh-CN" altLang="en-US" sz="2000" b="1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于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</a:t>
            </a:r>
            <a:endParaRPr lang="zh-CN" altLang="en-US" sz="2000" b="1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279400" indent="-266700">
              <a:spcBef>
                <a:spcPts val="100"/>
              </a:spcBef>
              <a:buFont typeface="Wingdings" panose="05000000000000000000"/>
              <a:buChar char=""/>
              <a:tabLst>
                <a:tab pos="279400" algn="l"/>
              </a:tabLst>
            </a:pPr>
            <a:endParaRPr lang="en-US" sz="2000" b="1" dirty="0">
              <a:solidFill>
                <a:srgbClr val="17660C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79400" indent="-266700">
              <a:spcBef>
                <a:spcPts val="100"/>
              </a:spcBef>
              <a:buFont typeface="Wingdings" panose="05000000000000000000"/>
              <a:buChar char=""/>
              <a:tabLst>
                <a:tab pos="279400" algn="l"/>
              </a:tabLst>
            </a:pPr>
            <a:r>
              <a:rPr lang="zh-CN" altLang="en-US" sz="2000" b="1" spc="-5" dirty="0">
                <a:solidFill>
                  <a:srgbClr val="17660C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子程序：过直线外一点，做平行线</a:t>
            </a:r>
            <a:endParaRPr lang="zh-CN" altLang="en-US" sz="2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1300" indent="-280035">
              <a:spcBef>
                <a:spcPts val="2040"/>
              </a:spcBef>
              <a:buFont typeface="Consolas" panose="020B0609020204030204"/>
              <a:buChar char="-"/>
              <a:tabLst>
                <a:tab pos="699135" algn="l"/>
              </a:tabLst>
            </a:pPr>
            <a:endParaRPr lang="zh-CN" altLang="en-US" sz="2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698500" lvl="1" indent="-280035">
              <a:spcBef>
                <a:spcPts val="2040"/>
              </a:spcBef>
              <a:buFont typeface="Consolas" panose="020B0609020204030204"/>
              <a:buChar char="-"/>
              <a:tabLst>
                <a:tab pos="699135" algn="l"/>
              </a:tabLst>
            </a:pPr>
            <a:endParaRPr lang="zh-CN" altLang="en-US" sz="20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3" name="object 10"/>
          <p:cNvSpPr/>
          <p:nvPr/>
        </p:nvSpPr>
        <p:spPr>
          <a:xfrm>
            <a:off x="6817233" y="4154063"/>
            <a:ext cx="720090" cy="718185"/>
          </a:xfrm>
          <a:custGeom>
            <a:avLst/>
            <a:gdLst/>
            <a:ahLst/>
            <a:cxnLst/>
            <a:rect l="l" t="t" r="r" b="b"/>
            <a:pathLst>
              <a:path w="720090" h="718185">
                <a:moveTo>
                  <a:pt x="0" y="0"/>
                </a:moveTo>
                <a:lnTo>
                  <a:pt x="720090" y="717803"/>
                </a:lnTo>
              </a:path>
            </a:pathLst>
          </a:custGeom>
          <a:ln w="25146">
            <a:solidFill>
              <a:srgbClr val="4F81BC"/>
            </a:solidFill>
            <a:prstDash val="sysDash"/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4" name="object 11"/>
          <p:cNvSpPr/>
          <p:nvPr/>
        </p:nvSpPr>
        <p:spPr>
          <a:xfrm>
            <a:off x="7537323" y="3432449"/>
            <a:ext cx="1441450" cy="1442085"/>
          </a:xfrm>
          <a:custGeom>
            <a:avLst/>
            <a:gdLst/>
            <a:ahLst/>
            <a:cxnLst/>
            <a:rect l="l" t="t" r="r" b="b"/>
            <a:pathLst>
              <a:path w="1441450" h="1442085">
                <a:moveTo>
                  <a:pt x="0" y="0"/>
                </a:moveTo>
                <a:lnTo>
                  <a:pt x="1440941" y="1441703"/>
                </a:lnTo>
              </a:path>
            </a:pathLst>
          </a:custGeom>
          <a:ln w="25146">
            <a:solidFill>
              <a:srgbClr val="4F81BC"/>
            </a:solidFill>
            <a:prstDash val="sysDash"/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5" name="object 12"/>
          <p:cNvSpPr/>
          <p:nvPr/>
        </p:nvSpPr>
        <p:spPr>
          <a:xfrm>
            <a:off x="6096000" y="4872246"/>
            <a:ext cx="4321810" cy="1270"/>
          </a:xfrm>
          <a:custGeom>
            <a:avLst/>
            <a:gdLst/>
            <a:ahLst/>
            <a:cxnLst/>
            <a:rect l="l" t="t" r="r" b="b"/>
            <a:pathLst>
              <a:path w="4321809" h="1270">
                <a:moveTo>
                  <a:pt x="0" y="0"/>
                </a:moveTo>
                <a:lnTo>
                  <a:pt x="4321302" y="762"/>
                </a:lnTo>
              </a:path>
            </a:pathLst>
          </a:custGeom>
          <a:ln w="76200">
            <a:solidFill>
              <a:srgbClr val="548ED4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6" name="object 13"/>
          <p:cNvSpPr/>
          <p:nvPr/>
        </p:nvSpPr>
        <p:spPr>
          <a:xfrm>
            <a:off x="6096001" y="1991886"/>
            <a:ext cx="2882265" cy="2880360"/>
          </a:xfrm>
          <a:custGeom>
            <a:avLst/>
            <a:gdLst/>
            <a:ahLst/>
            <a:cxnLst/>
            <a:rect l="l" t="t" r="r" b="b"/>
            <a:pathLst>
              <a:path w="2882265" h="2880360">
                <a:moveTo>
                  <a:pt x="0" y="2880360"/>
                </a:moveTo>
                <a:lnTo>
                  <a:pt x="2881883" y="0"/>
                </a:lnTo>
              </a:path>
            </a:pathLst>
          </a:custGeom>
          <a:ln w="38100">
            <a:solidFill>
              <a:srgbClr val="548ED4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7" name="object 14"/>
          <p:cNvSpPr/>
          <p:nvPr/>
        </p:nvSpPr>
        <p:spPr>
          <a:xfrm>
            <a:off x="8256652" y="2713120"/>
            <a:ext cx="2162175" cy="2161540"/>
          </a:xfrm>
          <a:custGeom>
            <a:avLst/>
            <a:gdLst/>
            <a:ahLst/>
            <a:cxnLst/>
            <a:rect l="l" t="t" r="r" b="b"/>
            <a:pathLst>
              <a:path w="2162175" h="2161540">
                <a:moveTo>
                  <a:pt x="0" y="0"/>
                </a:moveTo>
                <a:lnTo>
                  <a:pt x="2161793" y="2161032"/>
                </a:lnTo>
              </a:path>
            </a:pathLst>
          </a:custGeom>
          <a:ln w="25146">
            <a:solidFill>
              <a:srgbClr val="4F81BC"/>
            </a:solidFill>
            <a:prstDash val="sysDash"/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48" name="object 15"/>
          <p:cNvSpPr txBox="1"/>
          <p:nvPr/>
        </p:nvSpPr>
        <p:spPr>
          <a:xfrm>
            <a:off x="9045701" y="1688611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6FC0"/>
                </a:solidFill>
                <a:latin typeface="Symbol" panose="05050102010706020507"/>
                <a:cs typeface="Symbol" panose="05050102010706020507"/>
              </a:rPr>
              <a:t></a:t>
            </a:r>
            <a:endParaRPr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9" name="object 16"/>
          <p:cNvSpPr/>
          <p:nvPr/>
        </p:nvSpPr>
        <p:spPr>
          <a:xfrm>
            <a:off x="5953888" y="4729372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4" h="288925">
                <a:moveTo>
                  <a:pt x="143637" y="0"/>
                </a:moveTo>
                <a:lnTo>
                  <a:pt x="98218" y="7360"/>
                </a:lnTo>
                <a:lnTo>
                  <a:pt x="58786" y="27858"/>
                </a:lnTo>
                <a:lnTo>
                  <a:pt x="27700" y="59115"/>
                </a:lnTo>
                <a:lnTo>
                  <a:pt x="7318" y="98755"/>
                </a:lnTo>
                <a:lnTo>
                  <a:pt x="0" y="144399"/>
                </a:lnTo>
                <a:lnTo>
                  <a:pt x="7318" y="190042"/>
                </a:lnTo>
                <a:lnTo>
                  <a:pt x="27700" y="229682"/>
                </a:lnTo>
                <a:lnTo>
                  <a:pt x="58786" y="260939"/>
                </a:lnTo>
                <a:lnTo>
                  <a:pt x="98218" y="281437"/>
                </a:lnTo>
                <a:lnTo>
                  <a:pt x="143637" y="288798"/>
                </a:lnTo>
                <a:lnTo>
                  <a:pt x="189055" y="281437"/>
                </a:lnTo>
                <a:lnTo>
                  <a:pt x="228487" y="260939"/>
                </a:lnTo>
                <a:lnTo>
                  <a:pt x="259573" y="229682"/>
                </a:lnTo>
                <a:lnTo>
                  <a:pt x="279955" y="190042"/>
                </a:lnTo>
                <a:lnTo>
                  <a:pt x="287274" y="144399"/>
                </a:lnTo>
                <a:lnTo>
                  <a:pt x="279955" y="98755"/>
                </a:lnTo>
                <a:lnTo>
                  <a:pt x="259573" y="59115"/>
                </a:lnTo>
                <a:lnTo>
                  <a:pt x="228487" y="27858"/>
                </a:lnTo>
                <a:lnTo>
                  <a:pt x="189055" y="7360"/>
                </a:lnTo>
                <a:lnTo>
                  <a:pt x="14363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0" name="object 17"/>
          <p:cNvSpPr/>
          <p:nvPr/>
        </p:nvSpPr>
        <p:spPr>
          <a:xfrm>
            <a:off x="5953888" y="4729372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4" h="288925">
                <a:moveTo>
                  <a:pt x="287274" y="144399"/>
                </a:moveTo>
                <a:lnTo>
                  <a:pt x="279955" y="98755"/>
                </a:lnTo>
                <a:lnTo>
                  <a:pt x="259573" y="59115"/>
                </a:lnTo>
                <a:lnTo>
                  <a:pt x="228487" y="27858"/>
                </a:lnTo>
                <a:lnTo>
                  <a:pt x="189055" y="7360"/>
                </a:lnTo>
                <a:lnTo>
                  <a:pt x="143637" y="0"/>
                </a:lnTo>
                <a:lnTo>
                  <a:pt x="98218" y="7360"/>
                </a:lnTo>
                <a:lnTo>
                  <a:pt x="58786" y="27858"/>
                </a:lnTo>
                <a:lnTo>
                  <a:pt x="27700" y="59115"/>
                </a:lnTo>
                <a:lnTo>
                  <a:pt x="7318" y="98755"/>
                </a:lnTo>
                <a:lnTo>
                  <a:pt x="0" y="144399"/>
                </a:lnTo>
                <a:lnTo>
                  <a:pt x="7318" y="190042"/>
                </a:lnTo>
                <a:lnTo>
                  <a:pt x="27700" y="229682"/>
                </a:lnTo>
                <a:lnTo>
                  <a:pt x="58786" y="260939"/>
                </a:lnTo>
                <a:lnTo>
                  <a:pt x="98218" y="281437"/>
                </a:lnTo>
                <a:lnTo>
                  <a:pt x="143637" y="288798"/>
                </a:lnTo>
                <a:lnTo>
                  <a:pt x="189055" y="281437"/>
                </a:lnTo>
                <a:lnTo>
                  <a:pt x="228487" y="260939"/>
                </a:lnTo>
                <a:lnTo>
                  <a:pt x="259573" y="229682"/>
                </a:lnTo>
                <a:lnTo>
                  <a:pt x="279955" y="190042"/>
                </a:lnTo>
                <a:lnTo>
                  <a:pt x="287274" y="144399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1" name="object 18"/>
          <p:cNvSpPr/>
          <p:nvPr/>
        </p:nvSpPr>
        <p:spPr>
          <a:xfrm>
            <a:off x="6023610" y="4796046"/>
            <a:ext cx="140970" cy="1569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2" name="object 19"/>
          <p:cNvSpPr/>
          <p:nvPr/>
        </p:nvSpPr>
        <p:spPr>
          <a:xfrm>
            <a:off x="10274426" y="4729372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144017" y="0"/>
                </a:move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9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7" y="288798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5" y="144399"/>
                </a:ln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3" name="object 20"/>
          <p:cNvSpPr/>
          <p:nvPr/>
        </p:nvSpPr>
        <p:spPr>
          <a:xfrm>
            <a:off x="10274426" y="4729372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288035" y="144399"/>
                </a:move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7" y="0"/>
                </a:ln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9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7" y="288798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5" y="144399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4" name="object 21"/>
          <p:cNvSpPr/>
          <p:nvPr/>
        </p:nvSpPr>
        <p:spPr>
          <a:xfrm>
            <a:off x="10357865" y="4796046"/>
            <a:ext cx="118872" cy="156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5" name="object 22"/>
          <p:cNvSpPr/>
          <p:nvPr/>
        </p:nvSpPr>
        <p:spPr>
          <a:xfrm>
            <a:off x="6673214" y="4009282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144018" y="0"/>
                </a:move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8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8" y="288797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6" y="144398"/>
                </a:ln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6" name="object 23"/>
          <p:cNvSpPr/>
          <p:nvPr/>
        </p:nvSpPr>
        <p:spPr>
          <a:xfrm>
            <a:off x="6673214" y="4009282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288036" y="144398"/>
                </a:move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8" y="0"/>
                </a:ln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8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8" y="288797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6" y="144398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7" name="object 24"/>
          <p:cNvSpPr/>
          <p:nvPr/>
        </p:nvSpPr>
        <p:spPr>
          <a:xfrm>
            <a:off x="6697218" y="4065289"/>
            <a:ext cx="200405" cy="169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8" name="object 25"/>
          <p:cNvSpPr/>
          <p:nvPr/>
        </p:nvSpPr>
        <p:spPr>
          <a:xfrm>
            <a:off x="7393304" y="3289955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144018" y="0"/>
                </a:move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9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8" y="288798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5" y="144399"/>
                </a:ln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9" name="object 26"/>
          <p:cNvSpPr/>
          <p:nvPr/>
        </p:nvSpPr>
        <p:spPr>
          <a:xfrm>
            <a:off x="7393304" y="3289955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288035" y="144399"/>
                </a:move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8" y="0"/>
                </a:ln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9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8" y="288798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5" y="144399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0" name="object 27"/>
          <p:cNvSpPr/>
          <p:nvPr/>
        </p:nvSpPr>
        <p:spPr>
          <a:xfrm>
            <a:off x="7417309" y="3345962"/>
            <a:ext cx="200405" cy="168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1" name="object 28"/>
          <p:cNvSpPr/>
          <p:nvPr/>
        </p:nvSpPr>
        <p:spPr>
          <a:xfrm>
            <a:off x="8114156" y="2569102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144018" y="0"/>
                </a:move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9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8" y="288798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5" y="144399"/>
                </a:ln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2" name="object 29"/>
          <p:cNvSpPr/>
          <p:nvPr/>
        </p:nvSpPr>
        <p:spPr>
          <a:xfrm>
            <a:off x="8114156" y="2569102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288035" y="144399"/>
                </a:move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8" y="0"/>
                </a:ln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9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8" y="288798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5" y="144399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3" name="object 30"/>
          <p:cNvSpPr/>
          <p:nvPr/>
        </p:nvSpPr>
        <p:spPr>
          <a:xfrm>
            <a:off x="8141970" y="2625109"/>
            <a:ext cx="195833" cy="167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4" name="object 31"/>
          <p:cNvSpPr/>
          <p:nvPr/>
        </p:nvSpPr>
        <p:spPr>
          <a:xfrm>
            <a:off x="8834247" y="4729372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144017" y="0"/>
                </a:move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9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7" y="288798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5" y="144399"/>
                </a:ln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5" name="object 32"/>
          <p:cNvSpPr/>
          <p:nvPr/>
        </p:nvSpPr>
        <p:spPr>
          <a:xfrm>
            <a:off x="8834247" y="4729372"/>
            <a:ext cx="288290" cy="288925"/>
          </a:xfrm>
          <a:custGeom>
            <a:avLst/>
            <a:gdLst/>
            <a:ahLst/>
            <a:cxnLst/>
            <a:rect l="l" t="t" r="r" b="b"/>
            <a:pathLst>
              <a:path w="288290" h="288925">
                <a:moveTo>
                  <a:pt x="288035" y="144399"/>
                </a:moveTo>
                <a:lnTo>
                  <a:pt x="280690" y="98755"/>
                </a:lnTo>
                <a:lnTo>
                  <a:pt x="260238" y="59115"/>
                </a:lnTo>
                <a:lnTo>
                  <a:pt x="229057" y="27858"/>
                </a:lnTo>
                <a:lnTo>
                  <a:pt x="189524" y="7360"/>
                </a:lnTo>
                <a:lnTo>
                  <a:pt x="144017" y="0"/>
                </a:lnTo>
                <a:lnTo>
                  <a:pt x="98511" y="7360"/>
                </a:lnTo>
                <a:lnTo>
                  <a:pt x="58978" y="27858"/>
                </a:lnTo>
                <a:lnTo>
                  <a:pt x="27797" y="59115"/>
                </a:lnTo>
                <a:lnTo>
                  <a:pt x="7345" y="98755"/>
                </a:lnTo>
                <a:lnTo>
                  <a:pt x="0" y="144399"/>
                </a:lnTo>
                <a:lnTo>
                  <a:pt x="7345" y="190042"/>
                </a:lnTo>
                <a:lnTo>
                  <a:pt x="27797" y="229682"/>
                </a:lnTo>
                <a:lnTo>
                  <a:pt x="58978" y="260939"/>
                </a:lnTo>
                <a:lnTo>
                  <a:pt x="98511" y="281437"/>
                </a:lnTo>
                <a:lnTo>
                  <a:pt x="144017" y="288798"/>
                </a:lnTo>
                <a:lnTo>
                  <a:pt x="189524" y="281437"/>
                </a:lnTo>
                <a:lnTo>
                  <a:pt x="229057" y="260939"/>
                </a:lnTo>
                <a:lnTo>
                  <a:pt x="260238" y="229682"/>
                </a:lnTo>
                <a:lnTo>
                  <a:pt x="280690" y="190042"/>
                </a:lnTo>
                <a:lnTo>
                  <a:pt x="288035" y="144399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6" name="object 33"/>
          <p:cNvSpPr/>
          <p:nvPr/>
        </p:nvSpPr>
        <p:spPr>
          <a:xfrm>
            <a:off x="8913876" y="4796046"/>
            <a:ext cx="124968" cy="156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7" name="object 34"/>
          <p:cNvSpPr/>
          <p:nvPr/>
        </p:nvSpPr>
        <p:spPr>
          <a:xfrm>
            <a:off x="7394067" y="4729372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4" h="288925">
                <a:moveTo>
                  <a:pt x="143637" y="0"/>
                </a:moveTo>
                <a:lnTo>
                  <a:pt x="98218" y="7360"/>
                </a:lnTo>
                <a:lnTo>
                  <a:pt x="58786" y="27858"/>
                </a:lnTo>
                <a:lnTo>
                  <a:pt x="27700" y="59115"/>
                </a:lnTo>
                <a:lnTo>
                  <a:pt x="7318" y="98755"/>
                </a:lnTo>
                <a:lnTo>
                  <a:pt x="0" y="144399"/>
                </a:lnTo>
                <a:lnTo>
                  <a:pt x="7318" y="190042"/>
                </a:lnTo>
                <a:lnTo>
                  <a:pt x="27700" y="229682"/>
                </a:lnTo>
                <a:lnTo>
                  <a:pt x="58786" y="260939"/>
                </a:lnTo>
                <a:lnTo>
                  <a:pt x="98218" y="281437"/>
                </a:lnTo>
                <a:lnTo>
                  <a:pt x="143637" y="288798"/>
                </a:lnTo>
                <a:lnTo>
                  <a:pt x="189055" y="281437"/>
                </a:lnTo>
                <a:lnTo>
                  <a:pt x="228487" y="260939"/>
                </a:lnTo>
                <a:lnTo>
                  <a:pt x="259573" y="229682"/>
                </a:lnTo>
                <a:lnTo>
                  <a:pt x="279955" y="190042"/>
                </a:lnTo>
                <a:lnTo>
                  <a:pt x="287274" y="144399"/>
                </a:lnTo>
                <a:lnTo>
                  <a:pt x="279955" y="98755"/>
                </a:lnTo>
                <a:lnTo>
                  <a:pt x="259573" y="59115"/>
                </a:lnTo>
                <a:lnTo>
                  <a:pt x="228487" y="27858"/>
                </a:lnTo>
                <a:lnTo>
                  <a:pt x="189055" y="7360"/>
                </a:lnTo>
                <a:lnTo>
                  <a:pt x="14363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8" name="object 35"/>
          <p:cNvSpPr/>
          <p:nvPr/>
        </p:nvSpPr>
        <p:spPr>
          <a:xfrm>
            <a:off x="7394067" y="4729372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4" h="288925">
                <a:moveTo>
                  <a:pt x="287274" y="144399"/>
                </a:moveTo>
                <a:lnTo>
                  <a:pt x="279955" y="98755"/>
                </a:lnTo>
                <a:lnTo>
                  <a:pt x="259573" y="59115"/>
                </a:lnTo>
                <a:lnTo>
                  <a:pt x="228487" y="27858"/>
                </a:lnTo>
                <a:lnTo>
                  <a:pt x="189055" y="7360"/>
                </a:lnTo>
                <a:lnTo>
                  <a:pt x="143637" y="0"/>
                </a:lnTo>
                <a:lnTo>
                  <a:pt x="98218" y="7360"/>
                </a:lnTo>
                <a:lnTo>
                  <a:pt x="58786" y="27858"/>
                </a:lnTo>
                <a:lnTo>
                  <a:pt x="27700" y="59115"/>
                </a:lnTo>
                <a:lnTo>
                  <a:pt x="7318" y="98755"/>
                </a:lnTo>
                <a:lnTo>
                  <a:pt x="0" y="144399"/>
                </a:lnTo>
                <a:lnTo>
                  <a:pt x="7318" y="190042"/>
                </a:lnTo>
                <a:lnTo>
                  <a:pt x="27700" y="229682"/>
                </a:lnTo>
                <a:lnTo>
                  <a:pt x="58786" y="260939"/>
                </a:lnTo>
                <a:lnTo>
                  <a:pt x="98218" y="281437"/>
                </a:lnTo>
                <a:lnTo>
                  <a:pt x="143637" y="288798"/>
                </a:lnTo>
                <a:lnTo>
                  <a:pt x="189055" y="281437"/>
                </a:lnTo>
                <a:lnTo>
                  <a:pt x="228487" y="260939"/>
                </a:lnTo>
                <a:lnTo>
                  <a:pt x="259573" y="229682"/>
                </a:lnTo>
                <a:lnTo>
                  <a:pt x="279955" y="190042"/>
                </a:lnTo>
                <a:lnTo>
                  <a:pt x="287274" y="144399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69" name="object 36"/>
          <p:cNvSpPr/>
          <p:nvPr/>
        </p:nvSpPr>
        <p:spPr>
          <a:xfrm>
            <a:off x="7472934" y="4793762"/>
            <a:ext cx="118872" cy="160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</p:spTree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object 5"/>
          <p:cNvSpPr/>
          <p:nvPr/>
        </p:nvSpPr>
        <p:spPr>
          <a:xfrm>
            <a:off x="1" y="6129529"/>
            <a:ext cx="12191999" cy="723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9" name="内容占位符 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自动驾驶</a:t>
            </a:r>
            <a:endParaRPr lang="zh-CN" altLang="en-US" dirty="0"/>
          </a:p>
        </p:txBody>
      </p:sp>
      <p:pic>
        <p:nvPicPr>
          <p:cNvPr id="5" name="图片 4" descr="汽车在路上行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" y="1772816"/>
            <a:ext cx="6950498" cy="3709402"/>
          </a:xfrm>
          <a:prstGeom prst="rect">
            <a:avLst/>
          </a:prstGeom>
        </p:spPr>
      </p:pic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7" y="1782769"/>
            <a:ext cx="5277041" cy="359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内容占位符 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计算机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346112" y="1785152"/>
            <a:ext cx="6768752" cy="4416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3432" y="6237312"/>
            <a:ext cx="1000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Kang, Lin, Xu, Jia, </a:t>
            </a:r>
            <a:r>
              <a:rPr lang="en-US" altLang="zh-CN" dirty="0" err="1"/>
              <a:t>Lakerveld</a:t>
            </a:r>
            <a:r>
              <a:rPr lang="en-US" altLang="zh-CN" dirty="0"/>
              <a:t>, Wei, “DNA dynamics and computation based on toehold-free strand displacement”, Nature Communications, 2021, 12: 4994. </a:t>
            </a:r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408" y="893005"/>
            <a:ext cx="10801200" cy="5964704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有穷性？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9724" y="1316263"/>
            <a:ext cx="8380952" cy="19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61" y="3662661"/>
            <a:ext cx="8247619" cy="13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771" y="5643612"/>
            <a:ext cx="8161905" cy="504762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559496" y="1340768"/>
            <a:ext cx="8568952" cy="48628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线下教学为主，线上教学为辅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荷塘雨课堂：线上线下交互工具（测试题、弹幕、投稿、点名）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微信群：实时通知发布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网络学堂：课件发布、重要通知发布、作业提交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OJ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编程平台：编程作业平台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腾讯会议：线上教学工具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57"/>
    </mc:Choice>
    <mc:Fallback>
      <p:transition spd="slow" advTm="15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Hailstone</a:t>
            </a:r>
            <a:r>
              <a:rPr lang="zh-CN" altLang="en-US" dirty="0"/>
              <a:t>序列的程序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196753"/>
            <a:ext cx="9144000" cy="25144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11663"/>
            <a:ext cx="9144000" cy="4310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96519" y="4999529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rPr>
              <a:t>图灵机停机问题</a:t>
            </a:r>
            <a:endParaRPr lang="en-US" altLang="zh-CN" sz="4000" b="1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黑体" panose="02010609060101010101" pitchFamily="2" charset="-122"/>
              <a:cs typeface="+mj-cs"/>
            </a:endParaRPr>
          </a:p>
          <a:p>
            <a:pPr algn="ctr"/>
            <a:r>
              <a:rPr lang="en-US" altLang="zh-CN" sz="4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rPr>
              <a:t>Halting Problem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" name="标题 1"/>
          <p:cNvSpPr txBox="1"/>
          <p:nvPr/>
        </p:nvSpPr>
        <p:spPr bwMode="auto">
          <a:xfrm>
            <a:off x="2296319" y="3926521"/>
            <a:ext cx="7599362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kern="0" dirty="0"/>
              <a:t>这是程序，不是算法</a:t>
            </a:r>
            <a:endParaRPr lang="zh-CN" altLang="en-US" kern="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好算法 </a:t>
            </a:r>
            <a:r>
              <a:rPr lang="en-US" altLang="zh-CN" dirty="0"/>
              <a:t>= </a:t>
            </a:r>
            <a:r>
              <a:rPr lang="zh-CN" altLang="en-US" dirty="0"/>
              <a:t>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37" y="1484785"/>
            <a:ext cx="12111840" cy="3816423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 bwMode="auto">
          <a:xfrm>
            <a:off x="1524000" y="5229200"/>
            <a:ext cx="9144000" cy="1412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</a:rPr>
              <a:t>Data Structure + Algorithm = Programs</a:t>
            </a:r>
            <a:endParaRPr lang="en-US" altLang="zh-CN" sz="2400" kern="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CN" sz="2400" kern="0" dirty="0"/>
              <a:t>D</a:t>
            </a:r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</a:rPr>
              <a:t>ata </a:t>
            </a:r>
            <a:r>
              <a:rPr lang="en-US" altLang="zh-CN" sz="2400" kern="0" dirty="0"/>
              <a:t>S</a:t>
            </a:r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</a:rPr>
              <a:t>tructure + </a:t>
            </a:r>
            <a:r>
              <a:rPr lang="en-US" altLang="zh-CN" sz="2400" kern="0" dirty="0"/>
              <a:t>A</a:t>
            </a:r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</a:rPr>
              <a:t>lgorithm) x </a:t>
            </a:r>
            <a:r>
              <a:rPr lang="en-US" altLang="zh-CN" sz="2400" kern="0" dirty="0"/>
              <a:t>Efficiency</a:t>
            </a:r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en-US" altLang="zh-CN" sz="2400" kern="0" dirty="0"/>
              <a:t>Computation</a:t>
            </a:r>
            <a:endParaRPr lang="zh-CN" altLang="en-US" sz="2400" kern="0" dirty="0"/>
          </a:p>
        </p:txBody>
      </p:sp>
    </p:spTree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计算模型</a:t>
            </a:r>
            <a:r>
              <a:rPr lang="en-US" altLang="zh-CN" dirty="0"/>
              <a:t>-</a:t>
            </a:r>
            <a:r>
              <a:rPr lang="zh-CN" altLang="en-US" dirty="0"/>
              <a:t>性能测度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</a:t>
            </a:r>
            <a:r>
              <a:rPr lang="en-US" altLang="zh-CN" dirty="0"/>
              <a:t>DSA</a:t>
            </a:r>
            <a:r>
              <a:rPr lang="zh-CN" altLang="en-US" dirty="0"/>
              <a:t>有好坏之分</a:t>
            </a:r>
            <a:endParaRPr lang="en-US" altLang="zh-CN" dirty="0"/>
          </a:p>
          <a:p>
            <a:r>
              <a:rPr lang="zh-CN" altLang="en-US" dirty="0"/>
              <a:t>需要理想、统一、分层次的尺度</a:t>
            </a:r>
            <a:endParaRPr lang="en-US" altLang="zh-CN" dirty="0"/>
          </a:p>
          <a:p>
            <a:r>
              <a:rPr lang="zh-CN" altLang="en-US" dirty="0"/>
              <a:t>运用该尺度，以测量</a:t>
            </a:r>
            <a:r>
              <a:rPr lang="en-US" altLang="zh-CN" dirty="0"/>
              <a:t>DSA</a:t>
            </a:r>
            <a:r>
              <a:rPr lang="zh-CN" altLang="en-US" dirty="0"/>
              <a:t>的性能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算法分析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360" y="1196752"/>
            <a:ext cx="6142611" cy="55740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037" y="1196752"/>
            <a:ext cx="5268707" cy="5574012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特定算法</a:t>
            </a:r>
            <a:r>
              <a:rPr lang="en-US" altLang="zh-CN" dirty="0"/>
              <a:t>+</a:t>
            </a:r>
            <a:r>
              <a:rPr lang="zh-CN" altLang="en-US" dirty="0"/>
              <a:t>不同实例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(n) =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用算法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求解某一问题规模为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的实例所需的计算成本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可以简写为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仍有问题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例：平面上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个点，任选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点是否存在面积大于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的组合？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蛮力枚举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幸运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最坏情况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max{T(P)| |P|=n}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特定问题 </a:t>
            </a:r>
            <a:r>
              <a:rPr lang="en-US" altLang="zh-CN" dirty="0"/>
              <a:t>+ </a:t>
            </a:r>
            <a:r>
              <a:rPr lang="zh-CN" altLang="en-US" dirty="0"/>
              <a:t>不同算法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zh-CN" altLang="en-US" dirty="0"/>
              <a:t>理想模型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488" y="1131386"/>
            <a:ext cx="9421997" cy="571840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63552" y="1341930"/>
            <a:ext cx="23762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数字序列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0136" y="1341930"/>
            <a:ext cx="30963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数字序列的元素置换序列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63552" y="2780929"/>
            <a:ext cx="248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zh-CN" sz="24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zh-CN" sz="24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……, a</a:t>
            </a:r>
            <a:r>
              <a:rPr lang="en-US" altLang="zh-CN" sz="24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2400" b="1" i="1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8128" y="281922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zh-CN" sz="24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zh-CN" sz="24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……, </a:t>
            </a:r>
            <a:r>
              <a:rPr lang="en-US" altLang="zh-CN" sz="24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2400" b="1" i="1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2735986" y="3356992"/>
            <a:ext cx="20162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4907937" y="3146295"/>
            <a:ext cx="201622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排序问题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58138" y="343623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0082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1, 8, 3, 6, 7, 2</a:t>
            </a:r>
            <a:endParaRPr lang="zh-CN" altLang="en-US" sz="2400" b="1" i="1" baseline="-25000" dirty="0">
              <a:solidFill>
                <a:srgbClr val="0082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85728" y="341679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0082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1, 2, 3, 6, 7, 8</a:t>
            </a:r>
            <a:endParaRPr lang="zh-CN" altLang="en-US" sz="2400" b="1" i="1" dirty="0">
              <a:solidFill>
                <a:srgbClr val="0082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7104112" y="3356992"/>
            <a:ext cx="20162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 bwMode="auto">
              <a:xfrm>
                <a:off x="2063552" y="4267498"/>
                <a:ext cx="3888432" cy="2160240"/>
              </a:xfrm>
              <a:prstGeom prst="rect">
                <a:avLst/>
              </a:prstGeom>
              <a:noFill/>
              <a:ln w="3175" algn="ctr">
                <a:noFill/>
                <a:miter lim="800000"/>
              </a:ln>
              <a:effectLst/>
            </p:spPr>
            <p:txBody>
              <a:bodyPr lIns="91446" tIns="91446" rIns="91446" bIns="91446" rtlCol="0" anchor="t" anchorCtr="0"/>
              <a:lstStyle/>
              <a:p>
                <a:r>
                  <a:rPr lang="zh-CN" altLang="en-US" sz="2800" b="1" dirty="0">
                    <a:solidFill>
                      <a:srgbClr val="00823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正确性</a:t>
                </a:r>
                <a:endParaRPr lang="en-US" altLang="zh-CN" sz="2800" b="1" dirty="0">
                  <a:solidFill>
                    <a:srgbClr val="0082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对于任意输入，算法输出需满足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 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 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 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 </m:t>
                    </m:r>
                  </m:oMath>
                </a14:m>
                <a:r>
                  <a:rPr lang="en-US" altLang="zh-CN" sz="2000" b="1" i="1" dirty="0" err="1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i="1" baseline="-25000" dirty="0" err="1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000" b="1" i="1" baseline="-250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CN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b="1" dirty="0">
                    <a:ea typeface="微软雅黑" panose="020B0503020204020204" pitchFamily="34" charset="-122"/>
                  </a:rPr>
                  <a:t>,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b="1" dirty="0">
                    <a:ea typeface="微软雅黑" panose="020B0503020204020204" pitchFamily="34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000" b="1" dirty="0">
                    <a:ea typeface="微软雅黑" panose="020B0503020204020204" pitchFamily="34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2000" b="1" dirty="0">
                    <a:ea typeface="微软雅黑" panose="020B0503020204020204" pitchFamily="34" charset="-122"/>
                  </a:rPr>
                  <a:t> , 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i="1" baseline="-25000" dirty="0" err="1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, a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, a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, …, a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的置换序列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2" y="4267498"/>
                <a:ext cx="3888432" cy="2160240"/>
              </a:xfrm>
              <a:prstGeom prst="rect">
                <a:avLst/>
              </a:prstGeom>
              <a:blipFill rotWithShape="1">
                <a:blip r:embed="rId1"/>
                <a:stretch>
                  <a:fillRect l="-11" t="-14" r="3" b="12"/>
                </a:stretch>
              </a:blipFill>
              <a:ln w="3175" algn="ctr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 bwMode="auto">
          <a:xfrm>
            <a:off x="7320136" y="4376415"/>
            <a:ext cx="2808312" cy="2160240"/>
          </a:xfrm>
          <a:prstGeom prst="rect">
            <a:avLst/>
          </a:prstGeom>
          <a:noFill/>
          <a:ln w="3175" algn="ctr">
            <a:noFill/>
            <a:miter lim="800000"/>
          </a:ln>
          <a:effectLst/>
        </p:spPr>
        <p:txBody>
          <a:bodyPr lIns="91446" tIns="91446" rIns="91446" bIns="91446" rtlCol="0" anchor="t" anchorCtr="0"/>
          <a:lstStyle/>
          <a:p>
            <a:r>
              <a:rPr lang="zh-CN" altLang="en-US" sz="28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运行时间</a:t>
            </a:r>
            <a:endParaRPr lang="en-US" altLang="zh-CN" sz="2800" dirty="0">
              <a:solidFill>
                <a:srgbClr val="0082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依赖于：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元素个数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输入序列的有序性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49" y="1860213"/>
            <a:ext cx="1849271" cy="112077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03512" y="1196753"/>
            <a:ext cx="8640960" cy="1384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基本方法：每步将一个待排序的元素，按其排序码大小，插入到前面已经排好序的一组元素的适当位置上，直到元素全部插入为止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例子：插入排序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45" y="2932560"/>
            <a:ext cx="1366507" cy="17699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60" y="2946990"/>
            <a:ext cx="1351195" cy="1762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63" y="2943220"/>
            <a:ext cx="1362677" cy="17628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48" y="2939103"/>
            <a:ext cx="1374160" cy="1762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18" y="2943219"/>
            <a:ext cx="1355023" cy="17628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49" y="2942657"/>
            <a:ext cx="1366505" cy="1752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662" y="2932023"/>
            <a:ext cx="1374160" cy="17663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31" y="2942657"/>
            <a:ext cx="1366505" cy="17556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44" y="2949763"/>
            <a:ext cx="1366507" cy="17450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60" y="2936123"/>
            <a:ext cx="1362677" cy="176636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"/>
          <a:stretch>
            <a:fillRect/>
          </a:stretch>
        </p:blipFill>
        <p:spPr>
          <a:xfrm>
            <a:off x="3982346" y="2924361"/>
            <a:ext cx="1349095" cy="17663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/>
          <a:stretch>
            <a:fillRect/>
          </a:stretch>
        </p:blipFill>
        <p:spPr>
          <a:xfrm>
            <a:off x="4171148" y="2947108"/>
            <a:ext cx="1356312" cy="17450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64" y="2932023"/>
            <a:ext cx="1358849" cy="1755698"/>
          </a:xfrm>
          <a:prstGeom prst="rect">
            <a:avLst/>
          </a:prstGeom>
        </p:spPr>
      </p:pic>
      <p:sp>
        <p:nvSpPr>
          <p:cNvPr id="35" name="右大括号 34"/>
          <p:cNvSpPr/>
          <p:nvPr/>
        </p:nvSpPr>
        <p:spPr bwMode="auto">
          <a:xfrm rot="5400000">
            <a:off x="2711528" y="3952040"/>
            <a:ext cx="296246" cy="1840615"/>
          </a:xfrm>
          <a:prstGeom prst="rightBrace">
            <a:avLst>
              <a:gd name="adj1" fmla="val 32599"/>
              <a:gd name="adj2" fmla="val 50000"/>
            </a:avLst>
          </a:prstGeom>
          <a:noFill/>
          <a:ln w="158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大括号 35"/>
          <p:cNvSpPr/>
          <p:nvPr/>
        </p:nvSpPr>
        <p:spPr bwMode="auto">
          <a:xfrm rot="5400000">
            <a:off x="4060560" y="4483243"/>
            <a:ext cx="296246" cy="789913"/>
          </a:xfrm>
          <a:prstGeom prst="rightBrace">
            <a:avLst>
              <a:gd name="adj1" fmla="val 32599"/>
              <a:gd name="adj2" fmla="val 50000"/>
            </a:avLst>
          </a:prstGeom>
          <a:noFill/>
          <a:ln w="158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190338" y="500985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已排序部分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3573743" y="500985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未排序部分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 bwMode="auto">
          <a:xfrm flipV="1">
            <a:off x="3913008" y="2715999"/>
            <a:ext cx="0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/>
            <a:tailEnd type="none" w="lg" len="lg"/>
          </a:ln>
          <a:effectLst/>
        </p:spPr>
      </p:cxnSp>
      <p:cxnSp>
        <p:nvCxnSpPr>
          <p:cNvPr id="42" name="直接连接符 41"/>
          <p:cNvCxnSpPr/>
          <p:nvPr/>
        </p:nvCxnSpPr>
        <p:spPr bwMode="auto">
          <a:xfrm flipH="1">
            <a:off x="2289566" y="2715999"/>
            <a:ext cx="162344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/>
            <a:tailEnd type="none" w="lg" len="lg"/>
          </a:ln>
          <a:effectLst/>
        </p:spPr>
      </p:cxnSp>
      <p:cxnSp>
        <p:nvCxnSpPr>
          <p:cNvPr id="45" name="直接箭头连接符 44"/>
          <p:cNvCxnSpPr/>
          <p:nvPr/>
        </p:nvCxnSpPr>
        <p:spPr bwMode="auto">
          <a:xfrm>
            <a:off x="2289566" y="2708921"/>
            <a:ext cx="0" cy="22310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66" name="直接连接符 65"/>
          <p:cNvCxnSpPr/>
          <p:nvPr/>
        </p:nvCxnSpPr>
        <p:spPr bwMode="auto">
          <a:xfrm>
            <a:off x="3791744" y="2780928"/>
            <a:ext cx="0" cy="216279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/>
            <a:tailEnd type="none"/>
          </a:ln>
          <a:effectLst/>
        </p:spPr>
      </p:cxnSp>
      <p:grpSp>
        <p:nvGrpSpPr>
          <p:cNvPr id="70" name="组合 69"/>
          <p:cNvGrpSpPr/>
          <p:nvPr/>
        </p:nvGrpSpPr>
        <p:grpSpPr>
          <a:xfrm>
            <a:off x="5849486" y="2780929"/>
            <a:ext cx="4494987" cy="2617427"/>
            <a:chOff x="4325485" y="2780928"/>
            <a:chExt cx="4494987" cy="2617427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804" y="2913812"/>
              <a:ext cx="1366507" cy="1769914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019" y="2928241"/>
              <a:ext cx="1351195" cy="1762805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922" y="2919787"/>
              <a:ext cx="1362677" cy="1766361"/>
            </a:xfrm>
            <a:prstGeom prst="rect">
              <a:avLst/>
            </a:prstGeom>
          </p:spPr>
        </p:pic>
        <p:sp>
          <p:nvSpPr>
            <p:cNvPr id="47" name="右箭头 46"/>
            <p:cNvSpPr/>
            <p:nvPr/>
          </p:nvSpPr>
          <p:spPr bwMode="auto">
            <a:xfrm>
              <a:off x="4325485" y="3580095"/>
              <a:ext cx="576064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 w="3175" algn="ctr">
              <a:noFill/>
              <a:miter lim="800000"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307" y="2924472"/>
              <a:ext cx="1362677" cy="1762806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92" y="2920354"/>
              <a:ext cx="1374160" cy="1762805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560" y="2924471"/>
              <a:ext cx="1355023" cy="1762806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291" y="2923908"/>
              <a:ext cx="1366505" cy="1752143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504" y="2913275"/>
              <a:ext cx="1374160" cy="1766360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372" y="2923908"/>
              <a:ext cx="1366505" cy="1755697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585" y="2931014"/>
              <a:ext cx="1366507" cy="1745037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4"/>
            <a:stretch>
              <a:fillRect/>
            </a:stretch>
          </p:blipFill>
          <p:spPr>
            <a:xfrm>
              <a:off x="7076800" y="2905612"/>
              <a:ext cx="1349095" cy="1766361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"/>
            <a:stretch>
              <a:fillRect/>
            </a:stretch>
          </p:blipFill>
          <p:spPr>
            <a:xfrm>
              <a:off x="7265603" y="2928359"/>
              <a:ext cx="1356312" cy="1745037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623" y="2913275"/>
              <a:ext cx="1358849" cy="1755698"/>
            </a:xfrm>
            <a:prstGeom prst="rect">
              <a:avLst/>
            </a:prstGeom>
          </p:spPr>
        </p:pic>
        <p:sp>
          <p:nvSpPr>
            <p:cNvPr id="61" name="右大括号 60"/>
            <p:cNvSpPr/>
            <p:nvPr/>
          </p:nvSpPr>
          <p:spPr bwMode="auto">
            <a:xfrm rot="5400000">
              <a:off x="5905262" y="3868103"/>
              <a:ext cx="296246" cy="2046826"/>
            </a:xfrm>
            <a:prstGeom prst="rightBrace">
              <a:avLst>
                <a:gd name="adj1" fmla="val 32599"/>
                <a:gd name="adj2" fmla="val 50000"/>
              </a:avLst>
            </a:prstGeom>
            <a:noFill/>
            <a:ln w="1587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右大括号 61"/>
            <p:cNvSpPr/>
            <p:nvPr/>
          </p:nvSpPr>
          <p:spPr bwMode="auto">
            <a:xfrm rot="5400000">
              <a:off x="7237411" y="4588633"/>
              <a:ext cx="296246" cy="617469"/>
            </a:xfrm>
            <a:prstGeom prst="rightBrace">
              <a:avLst>
                <a:gd name="adj1" fmla="val 32599"/>
                <a:gd name="adj2" fmla="val 50000"/>
              </a:avLst>
            </a:prstGeom>
            <a:noFill/>
            <a:ln w="1587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5393412" y="5029023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已排序部分</a:t>
              </a:r>
              <a:endParaRPr lang="zh-CN" altLang="en-US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6833572" y="5029023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未排序部分</a:t>
              </a:r>
              <a:endParaRPr lang="zh-CN" altLang="en-US" dirty="0"/>
            </a:p>
          </p:txBody>
        </p:sp>
        <p:cxnSp>
          <p:nvCxnSpPr>
            <p:cNvPr id="69" name="直接连接符 68"/>
            <p:cNvCxnSpPr/>
            <p:nvPr/>
          </p:nvCxnSpPr>
          <p:spPr bwMode="auto">
            <a:xfrm>
              <a:off x="7076798" y="2780928"/>
              <a:ext cx="0" cy="2162794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chemeClr val="accent1">
                  <a:lumMod val="75000"/>
                </a:schemeClr>
              </a:solidFill>
              <a:prstDash val="sysDash"/>
              <a:round/>
              <a:headEnd type="none"/>
              <a:tailEnd type="none"/>
            </a:ln>
            <a:effectLst/>
          </p:spPr>
        </p:cxnSp>
      </p:grpSp>
      <p:sp>
        <p:nvSpPr>
          <p:cNvPr id="71" name="TextBox 20"/>
          <p:cNvSpPr txBox="1">
            <a:spLocks noChangeArrowheads="1"/>
          </p:cNvSpPr>
          <p:nvPr/>
        </p:nvSpPr>
        <p:spPr bwMode="auto">
          <a:xfrm>
            <a:off x="1703513" y="5483656"/>
            <a:ext cx="8634355" cy="1107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当插入第 </a:t>
            </a:r>
            <a:r>
              <a:rPr lang="en-US" altLang="zh-CN" sz="2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2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≥ 1)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个元素时，前面的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V[0], V[1], …, V[i-1]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已经排好。用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V[</a:t>
            </a:r>
            <a:r>
              <a:rPr lang="en-US" altLang="zh-CN" sz="2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的排序码与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V[i-1]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V[i-2]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…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的排序码顺序进行比较，找到合适的插入位置将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V[</a:t>
            </a:r>
            <a:r>
              <a:rPr lang="en-US" altLang="zh-CN" sz="2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插入，原来位置上的元素向后顺移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 bwMode="auto">
          <a:xfrm>
            <a:off x="7032104" y="2708921"/>
            <a:ext cx="0" cy="22310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/>
            <a:tailEnd type="stealth" w="lg" len="lg"/>
          </a:ln>
          <a:effectLst/>
        </p:spPr>
      </p:cxn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03512" y="1196752"/>
            <a:ext cx="864096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算法框架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例子：插入排序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2466540" y="1952952"/>
            <a:ext cx="432000" cy="1044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121877" y="2046194"/>
            <a:ext cx="432000" cy="93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777214" y="2262194"/>
            <a:ext cx="432000" cy="72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4432551" y="2622236"/>
            <a:ext cx="432000" cy="35995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087888" y="1650194"/>
            <a:ext cx="432000" cy="133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743225" y="1830194"/>
            <a:ext cx="432000" cy="115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398562" y="2385000"/>
            <a:ext cx="432000" cy="57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7053899" y="2046194"/>
            <a:ext cx="432000" cy="93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7709236" y="2154194"/>
            <a:ext cx="432000" cy="82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8364573" y="2334194"/>
            <a:ext cx="432000" cy="64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9019910" y="2478194"/>
            <a:ext cx="432000" cy="504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9675251" y="1722202"/>
            <a:ext cx="432000" cy="125999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3127657" y="3483466"/>
            <a:ext cx="432000" cy="1044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2466536" y="3591466"/>
            <a:ext cx="432000" cy="936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3777214" y="3807466"/>
            <a:ext cx="432000" cy="72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4432551" y="4167508"/>
            <a:ext cx="432000" cy="35995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5087888" y="3195466"/>
            <a:ext cx="432000" cy="133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5743225" y="3375466"/>
            <a:ext cx="432000" cy="115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6398562" y="3930272"/>
            <a:ext cx="432000" cy="57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7053899" y="3591466"/>
            <a:ext cx="432000" cy="93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7709236" y="3699466"/>
            <a:ext cx="432000" cy="82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8364573" y="3879466"/>
            <a:ext cx="432000" cy="64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9019910" y="4023466"/>
            <a:ext cx="432000" cy="504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9675251" y="3267474"/>
            <a:ext cx="432000" cy="125999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弧形 91"/>
          <p:cNvSpPr/>
          <p:nvPr/>
        </p:nvSpPr>
        <p:spPr bwMode="auto">
          <a:xfrm rot="5400000">
            <a:off x="2807362" y="2733649"/>
            <a:ext cx="419579" cy="504057"/>
          </a:xfrm>
          <a:prstGeom prst="arc">
            <a:avLst>
              <a:gd name="adj1" fmla="val 16200000"/>
              <a:gd name="adj2" fmla="val 5459663"/>
            </a:avLst>
          </a:prstGeom>
          <a:noFill/>
          <a:ln w="25400" cap="flat" cmpd="sng" algn="ctr">
            <a:solidFill>
              <a:srgbClr val="00823B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弧形 92"/>
          <p:cNvSpPr/>
          <p:nvPr/>
        </p:nvSpPr>
        <p:spPr bwMode="auto">
          <a:xfrm rot="5400000">
            <a:off x="3426393" y="4275438"/>
            <a:ext cx="327027" cy="504057"/>
          </a:xfrm>
          <a:prstGeom prst="arc">
            <a:avLst>
              <a:gd name="adj1" fmla="val 16200000"/>
              <a:gd name="adj2" fmla="val 5459663"/>
            </a:avLst>
          </a:prstGeom>
          <a:noFill/>
          <a:ln w="25400" cap="flat" cmpd="sng" algn="ctr">
            <a:solidFill>
              <a:srgbClr val="00823B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弧形 93"/>
          <p:cNvSpPr/>
          <p:nvPr/>
        </p:nvSpPr>
        <p:spPr bwMode="auto">
          <a:xfrm rot="5400000">
            <a:off x="3096015" y="3934718"/>
            <a:ext cx="492992" cy="1188480"/>
          </a:xfrm>
          <a:prstGeom prst="arc">
            <a:avLst>
              <a:gd name="adj1" fmla="val 16200000"/>
              <a:gd name="adj2" fmla="val 5459663"/>
            </a:avLst>
          </a:prstGeom>
          <a:noFill/>
          <a:ln w="25400" cap="flat" cmpd="sng" algn="ctr">
            <a:solidFill>
              <a:srgbClr val="00823B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 bwMode="auto">
          <a:xfrm>
            <a:off x="3774919" y="5142450"/>
            <a:ext cx="432000" cy="1044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3121875" y="5250450"/>
            <a:ext cx="432000" cy="936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2461950" y="5466450"/>
            <a:ext cx="432000" cy="720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4432551" y="5826492"/>
            <a:ext cx="432000" cy="35995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5087888" y="4854450"/>
            <a:ext cx="432000" cy="133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5743225" y="5034450"/>
            <a:ext cx="432000" cy="115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6398562" y="5610450"/>
            <a:ext cx="432000" cy="57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7053899" y="5250450"/>
            <a:ext cx="432000" cy="93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7709236" y="5358450"/>
            <a:ext cx="432000" cy="82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8364573" y="5538450"/>
            <a:ext cx="432000" cy="64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9019910" y="5682450"/>
            <a:ext cx="432000" cy="504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9675251" y="4926458"/>
            <a:ext cx="432000" cy="125999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弧形 106"/>
          <p:cNvSpPr/>
          <p:nvPr/>
        </p:nvSpPr>
        <p:spPr bwMode="auto">
          <a:xfrm rot="5400000">
            <a:off x="4098096" y="5934422"/>
            <a:ext cx="327027" cy="504057"/>
          </a:xfrm>
          <a:prstGeom prst="arc">
            <a:avLst>
              <a:gd name="adj1" fmla="val 16200000"/>
              <a:gd name="adj2" fmla="val 5459663"/>
            </a:avLst>
          </a:prstGeom>
          <a:noFill/>
          <a:ln w="25400" cap="flat" cmpd="sng" algn="ctr">
            <a:solidFill>
              <a:srgbClr val="00823B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弧形 107"/>
          <p:cNvSpPr/>
          <p:nvPr/>
        </p:nvSpPr>
        <p:spPr bwMode="auto">
          <a:xfrm rot="5400000">
            <a:off x="3767718" y="5593702"/>
            <a:ext cx="492992" cy="1188480"/>
          </a:xfrm>
          <a:prstGeom prst="arc">
            <a:avLst>
              <a:gd name="adj1" fmla="val 16200000"/>
              <a:gd name="adj2" fmla="val 5459663"/>
            </a:avLst>
          </a:prstGeom>
          <a:noFill/>
          <a:ln w="25400" cap="flat" cmpd="sng" algn="ctr">
            <a:solidFill>
              <a:srgbClr val="00823B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弧形 108"/>
          <p:cNvSpPr/>
          <p:nvPr/>
        </p:nvSpPr>
        <p:spPr bwMode="auto">
          <a:xfrm rot="5400000">
            <a:off x="3395756" y="5213960"/>
            <a:ext cx="662902" cy="1944524"/>
          </a:xfrm>
          <a:prstGeom prst="arc">
            <a:avLst>
              <a:gd name="adj1" fmla="val 16200000"/>
              <a:gd name="adj2" fmla="val 5459663"/>
            </a:avLst>
          </a:prstGeom>
          <a:noFill/>
          <a:ln w="25400" cap="flat" cmpd="sng" algn="ctr">
            <a:solidFill>
              <a:srgbClr val="00823B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57504" y="2078783"/>
            <a:ext cx="409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第一趟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757504" y="3513782"/>
            <a:ext cx="409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第二趟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757504" y="5241974"/>
            <a:ext cx="409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第三趟</a:t>
            </a:r>
            <a:endParaRPr lang="zh-CN" altLang="en-US" dirty="0"/>
          </a:p>
        </p:txBody>
      </p:sp>
    </p:spTree>
  </p:cSld>
  <p:clrMapOvr>
    <a:masterClrMapping/>
  </p:clrMapOvr>
  <p:transition advTm="157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03512" y="1196752"/>
            <a:ext cx="864096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算法框架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例子：插入排序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4568792" y="1710374"/>
            <a:ext cx="432000" cy="1044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3930484" y="1818374"/>
            <a:ext cx="432000" cy="936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3292176" y="2034374"/>
            <a:ext cx="432000" cy="720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2653868" y="2402522"/>
            <a:ext cx="432000" cy="359958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5207100" y="1422374"/>
            <a:ext cx="432000" cy="133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5845408" y="1602374"/>
            <a:ext cx="432000" cy="115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6483716" y="2178374"/>
            <a:ext cx="432000" cy="57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7122024" y="1818374"/>
            <a:ext cx="432000" cy="93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7760332" y="1926374"/>
            <a:ext cx="432000" cy="82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8398640" y="2106374"/>
            <a:ext cx="432000" cy="64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9036948" y="2250374"/>
            <a:ext cx="432000" cy="504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9675251" y="1494382"/>
            <a:ext cx="432000" cy="125999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4579956" y="3285885"/>
            <a:ext cx="432000" cy="1044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3941648" y="3393885"/>
            <a:ext cx="432000" cy="936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303340" y="3609885"/>
            <a:ext cx="432000" cy="720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2665032" y="3978033"/>
            <a:ext cx="432000" cy="359958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218264" y="2997885"/>
            <a:ext cx="432000" cy="133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5856572" y="3177885"/>
            <a:ext cx="432000" cy="115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494880" y="3753885"/>
            <a:ext cx="432000" cy="57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7133188" y="3393885"/>
            <a:ext cx="432000" cy="93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7771496" y="3501885"/>
            <a:ext cx="432000" cy="82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8409804" y="3681885"/>
            <a:ext cx="432000" cy="64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9048112" y="3825885"/>
            <a:ext cx="432000" cy="504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9686415" y="3069893"/>
            <a:ext cx="432000" cy="125999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弧形 58"/>
          <p:cNvSpPr/>
          <p:nvPr/>
        </p:nvSpPr>
        <p:spPr bwMode="auto">
          <a:xfrm rot="5400000">
            <a:off x="4951595" y="4077857"/>
            <a:ext cx="327027" cy="504057"/>
          </a:xfrm>
          <a:prstGeom prst="arc">
            <a:avLst>
              <a:gd name="adj1" fmla="val 16200000"/>
              <a:gd name="adj2" fmla="val 5459663"/>
            </a:avLst>
          </a:prstGeom>
          <a:noFill/>
          <a:ln w="25400" cap="flat" cmpd="sng" algn="ctr">
            <a:solidFill>
              <a:srgbClr val="00823B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 bwMode="auto">
          <a:xfrm>
            <a:off x="4579956" y="5062504"/>
            <a:ext cx="432000" cy="1044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3941648" y="5170504"/>
            <a:ext cx="432000" cy="936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3303340" y="5386504"/>
            <a:ext cx="432000" cy="720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2665032" y="5754652"/>
            <a:ext cx="432000" cy="359958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5218264" y="4774504"/>
            <a:ext cx="432000" cy="1332000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5856572" y="4954504"/>
            <a:ext cx="432000" cy="1152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94880" y="5530504"/>
            <a:ext cx="432000" cy="57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7133188" y="5170504"/>
            <a:ext cx="432000" cy="936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7771496" y="5278504"/>
            <a:ext cx="432000" cy="82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8409804" y="5458504"/>
            <a:ext cx="432000" cy="648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9048112" y="5602504"/>
            <a:ext cx="432000" cy="504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9686415" y="4846512"/>
            <a:ext cx="432000" cy="125999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弧形 114"/>
          <p:cNvSpPr/>
          <p:nvPr/>
        </p:nvSpPr>
        <p:spPr bwMode="auto">
          <a:xfrm rot="5400000">
            <a:off x="5580151" y="5846117"/>
            <a:ext cx="327027" cy="504057"/>
          </a:xfrm>
          <a:prstGeom prst="arc">
            <a:avLst>
              <a:gd name="adj1" fmla="val 16200000"/>
              <a:gd name="adj2" fmla="val 5459663"/>
            </a:avLst>
          </a:prstGeom>
          <a:noFill/>
          <a:ln w="25400" cap="flat" cmpd="sng" algn="ctr">
            <a:solidFill>
              <a:srgbClr val="00823B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弧形 115"/>
          <p:cNvSpPr/>
          <p:nvPr/>
        </p:nvSpPr>
        <p:spPr bwMode="auto">
          <a:xfrm rot="5400000">
            <a:off x="5220672" y="5500942"/>
            <a:ext cx="492992" cy="1188480"/>
          </a:xfrm>
          <a:prstGeom prst="arc">
            <a:avLst>
              <a:gd name="adj1" fmla="val 16200000"/>
              <a:gd name="adj2" fmla="val 5459663"/>
            </a:avLst>
          </a:prstGeom>
          <a:noFill/>
          <a:ln w="25400" cap="flat" cmpd="sng" algn="ctr">
            <a:solidFill>
              <a:srgbClr val="00823B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797586" y="1916832"/>
            <a:ext cx="409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第四趟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797586" y="3351831"/>
            <a:ext cx="409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第五趟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797586" y="5080023"/>
            <a:ext cx="409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第六趟</a:t>
            </a:r>
            <a:endParaRPr lang="zh-CN" altLang="en-US" dirty="0"/>
          </a:p>
        </p:txBody>
      </p:sp>
    </p:spTree>
  </p:cSld>
  <p:clrMapOvr>
    <a:masterClrMapping/>
  </p:clrMapOvr>
  <p:transition advTm="157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TextBox 20"/>
          <p:cNvSpPr txBox="1">
            <a:spLocks noChangeArrowheads="1"/>
          </p:cNvSpPr>
          <p:nvPr/>
        </p:nvSpPr>
        <p:spPr bwMode="auto">
          <a:xfrm>
            <a:off x="407368" y="1096576"/>
            <a:ext cx="6840759" cy="5078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3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语言版），第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版，邓俊辉编著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，清华大学出版社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致谢邓俊辉、刘烨斌老师许可本课堂使用其同名课程部分幻灯片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参考教材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数据结构习题解析（第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版），邓俊辉编著，清华大学出版社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算法导论，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Thomas 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H.Cormen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Charles 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E.Leiserson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等著</a:t>
            </a: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机械工业出版社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096576"/>
            <a:ext cx="2364572" cy="3014348"/>
          </a:xfrm>
          <a:prstGeom prst="rect">
            <a:avLst/>
          </a:prstGeom>
        </p:spPr>
      </p:pic>
      <p:pic>
        <p:nvPicPr>
          <p:cNvPr id="2052" name="Picture 4" descr="查看源图像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/>
          <a:stretch>
            <a:fillRect/>
          </a:stretch>
        </p:blipFill>
        <p:spPr bwMode="auto">
          <a:xfrm>
            <a:off x="7455930" y="4231484"/>
            <a:ext cx="1952437" cy="262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r="14091"/>
          <a:stretch>
            <a:fillRect/>
          </a:stretch>
        </p:blipFill>
        <p:spPr bwMode="auto">
          <a:xfrm>
            <a:off x="9437864" y="4236827"/>
            <a:ext cx="1882500" cy="262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57"/>
    </mc:Choice>
    <mc:Fallback>
      <p:transition spd="slow" advTm="1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03513" y="1105580"/>
            <a:ext cx="874922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例子：插入排序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86373" y="5301208"/>
            <a:ext cx="9177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main(){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array[] = { 14, 10, 18, 16, 20, 26, 23, 29, 26, 35, 32, 37 };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insertSort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(array,12);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nn-NO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for</a:t>
            </a:r>
            <a:r>
              <a:rPr lang="nn-NO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nn-NO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 = 0; i &lt; 12; ++i)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array[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</a:t>
            </a: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endl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86372" y="1572178"/>
            <a:ext cx="82420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insertSort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[], 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buffer = 0;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nn-NO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for</a:t>
            </a:r>
            <a:r>
              <a:rPr lang="nn-NO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nn-NO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 = </a:t>
            </a:r>
            <a:r>
              <a:rPr lang="nn-NO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1</a:t>
            </a:r>
            <a:r>
              <a:rPr lang="nn-NO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i &lt; n; i++) {</a:t>
            </a:r>
            <a:endParaRPr lang="zh-CN" altLang="en-US" sz="20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 buffer =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j =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- 1;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while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(j &gt;= 0 &amp;&amp; buffer &lt;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[j]){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 + 1] =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j -= 1;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 + 1] = buffer;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47981" y="223622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从第二个元素起进行插入操作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47981" y="251234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缓存该元素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47981" y="282138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初始化比较元素位置为前一个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96200" y="314096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该次比较继续进行条件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47981" y="349097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交换元素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47981" y="380395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继续下一个位置比较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31958" y="4363088"/>
            <a:ext cx="395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比较停止，将插入值插入对应位置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例子：插入排序复杂度分析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86372" y="1135772"/>
            <a:ext cx="82420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insertSort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[], 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buffer = 0;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nn-NO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for</a:t>
            </a:r>
            <a:r>
              <a:rPr lang="nn-NO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nn-NO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 = </a:t>
            </a:r>
            <a:r>
              <a:rPr lang="nn-NO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1</a:t>
            </a:r>
            <a:r>
              <a:rPr lang="nn-NO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i &lt; n; i++) {</a:t>
            </a:r>
            <a:endParaRPr lang="zh-CN" altLang="en-US" sz="20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 buffer =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j =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- 1;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while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(j &gt;= 0 &amp;&amp; buffer &lt;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[j]){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endParaRPr lang="en-US" altLang="zh-CN" sz="2000" dirty="0">
              <a:solidFill>
                <a:srgbClr val="80808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 + 1] = </a:t>
            </a:r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j -= 1;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data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 + 1] = buffer;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47981" y="178748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比较次数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n-1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，赋值次数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n-1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47981" y="206360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赋值次数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1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47981" y="237264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赋值次数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1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96200" y="269223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最多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(i+1)x2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次比较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47981" y="361153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赋值次数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1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47981" y="331022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赋值次数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1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11978" y="4190550"/>
            <a:ext cx="395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赋值次数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1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80176" y="29817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最少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2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次比较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00817" y="5229200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总体最多操作次数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(n-1)(2+1+1+1) + 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975748" y="4904914"/>
                <a:ext cx="3671060" cy="965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pt-BR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2000" b="1" i="1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1" i="1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1" i="1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48" y="4904914"/>
                <a:ext cx="3671060" cy="965329"/>
              </a:xfrm>
              <a:prstGeom prst="rect">
                <a:avLst/>
              </a:prstGeom>
              <a:blipFill rotWithShape="1">
                <a:blip r:embed="rId1"/>
                <a:stretch>
                  <a:fillRect l="-11" t="-18" r="14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1900817" y="5837202"/>
            <a:ext cx="579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总体最少操作次数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(n-1)(2+1+1+2) = 6n-6 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38463" y="5084282"/>
            <a:ext cx="1601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多项式（平方）复杂度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49810" y="585259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线性复杂度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00817" y="6317493"/>
            <a:ext cx="579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平均情况下操作次数为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平方复杂度</a:t>
            </a:r>
            <a:endParaRPr lang="zh-CN" altLang="en-US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最好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平均情况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19536" y="1484785"/>
            <a:ext cx="823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对于固定的实例规模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，不同输入实例下的运行时间情况：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3089233" y="5512395"/>
            <a:ext cx="5493835" cy="162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 flipV="1">
            <a:off x="3260857" y="2344043"/>
            <a:ext cx="0" cy="3600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4842353" y="5961764"/>
            <a:ext cx="201622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输入实例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737304" y="2920107"/>
            <a:ext cx="288032" cy="259228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332377" y="3541186"/>
            <a:ext cx="290250" cy="19634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552281" y="3832170"/>
            <a:ext cx="290250" cy="167247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929668" y="4308370"/>
            <a:ext cx="290250" cy="119627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141177" y="2608034"/>
            <a:ext cx="307041" cy="28966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6756297" y="4521606"/>
            <a:ext cx="290250" cy="9869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374715" y="3707828"/>
            <a:ext cx="290250" cy="182315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02568" y="4760294"/>
            <a:ext cx="294425" cy="76024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31878" y="5512396"/>
            <a:ext cx="47450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41360" y="5512396"/>
            <a:ext cx="47450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46980" y="5512396"/>
            <a:ext cx="47450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65496" y="5512396"/>
            <a:ext cx="47450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74978" y="5512396"/>
            <a:ext cx="47450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680598" y="5512396"/>
            <a:ext cx="47450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65696" y="5512396"/>
            <a:ext cx="47450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71316" y="5512396"/>
            <a:ext cx="47450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326484" y="2608034"/>
            <a:ext cx="537937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>
            <a:off x="3326484" y="4760293"/>
            <a:ext cx="537937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23B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文本框 34"/>
          <p:cNvSpPr txBox="1"/>
          <p:nvPr/>
        </p:nvSpPr>
        <p:spPr>
          <a:xfrm>
            <a:off x="2166235" y="3206675"/>
            <a:ext cx="662300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01424" y="4945797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801424" y="4468651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801424" y="3991505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01424" y="3514359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01424" y="3037213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801424" y="2560067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479220" y="2407979"/>
            <a:ext cx="201622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最坏情况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79220" y="4522916"/>
            <a:ext cx="201622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最好情况</a:t>
            </a:r>
            <a:endParaRPr lang="zh-CN" altLang="en-US" sz="2000" b="1" dirty="0">
              <a:solidFill>
                <a:srgbClr val="0082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大括号 6"/>
          <p:cNvSpPr/>
          <p:nvPr/>
        </p:nvSpPr>
        <p:spPr bwMode="auto">
          <a:xfrm>
            <a:off x="8705856" y="2620461"/>
            <a:ext cx="342713" cy="2139833"/>
          </a:xfrm>
          <a:prstGeom prst="rightBrace">
            <a:avLst/>
          </a:prstGeom>
          <a:noFill/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620418" y="3496347"/>
            <a:ext cx="201622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平均情况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最好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平均情况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19537" y="1277402"/>
            <a:ext cx="823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对于不同实例规模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的运行时间情况：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3089232" y="5674602"/>
            <a:ext cx="6391144" cy="144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 flipV="1">
            <a:off x="3260858" y="2060849"/>
            <a:ext cx="1109" cy="404580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5149751" y="6040091"/>
            <a:ext cx="201622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输入实例规模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09819" y="5679438"/>
            <a:ext cx="4745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50820" y="5679438"/>
            <a:ext cx="4745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91821" y="5679438"/>
            <a:ext cx="4745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32822" y="5679438"/>
            <a:ext cx="4745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73823" y="5679438"/>
            <a:ext cx="4745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14824" y="5679438"/>
            <a:ext cx="4745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55825" y="5679438"/>
            <a:ext cx="4745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96826" y="5679438"/>
            <a:ext cx="4745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66235" y="3368881"/>
            <a:ext cx="662300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01424" y="5108003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801424" y="4630857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801424" y="4153711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01424" y="3676565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01424" y="3199419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801424" y="2722273"/>
            <a:ext cx="57584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28248" y="3451556"/>
            <a:ext cx="201622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最优情况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344194" y="2060848"/>
            <a:ext cx="201622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最坏情况</a:t>
            </a:r>
            <a:endParaRPr lang="zh-CN" altLang="en-US" sz="2000" b="1" dirty="0">
              <a:solidFill>
                <a:srgbClr val="0082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837827" y="5679438"/>
            <a:ext cx="4745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278828" y="5679438"/>
            <a:ext cx="58509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30428" y="5679438"/>
            <a:ext cx="62545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422388" y="5679438"/>
            <a:ext cx="69794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3290326" y="3626734"/>
            <a:ext cx="5338733" cy="1908688"/>
          </a:xfrm>
          <a:custGeom>
            <a:avLst/>
            <a:gdLst>
              <a:gd name="connsiteX0" fmla="*/ 0 w 5338733"/>
              <a:gd name="connsiteY0" fmla="*/ 1908688 h 1908688"/>
              <a:gd name="connsiteX1" fmla="*/ 62475 w 5338733"/>
              <a:gd name="connsiteY1" fmla="*/ 1846213 h 1908688"/>
              <a:gd name="connsiteX2" fmla="*/ 159027 w 5338733"/>
              <a:gd name="connsiteY2" fmla="*/ 1806457 h 1908688"/>
              <a:gd name="connsiteX3" fmla="*/ 266937 w 5338733"/>
              <a:gd name="connsiteY3" fmla="*/ 1743982 h 1908688"/>
              <a:gd name="connsiteX4" fmla="*/ 397566 w 5338733"/>
              <a:gd name="connsiteY4" fmla="*/ 1687187 h 1908688"/>
              <a:gd name="connsiteX5" fmla="*/ 505476 w 5338733"/>
              <a:gd name="connsiteY5" fmla="*/ 1607674 h 1908688"/>
              <a:gd name="connsiteX6" fmla="*/ 647464 w 5338733"/>
              <a:gd name="connsiteY6" fmla="*/ 1550879 h 1908688"/>
              <a:gd name="connsiteX7" fmla="*/ 687220 w 5338733"/>
              <a:gd name="connsiteY7" fmla="*/ 1533841 h 1908688"/>
              <a:gd name="connsiteX8" fmla="*/ 806490 w 5338733"/>
              <a:gd name="connsiteY8" fmla="*/ 1494084 h 1908688"/>
              <a:gd name="connsiteX9" fmla="*/ 846246 w 5338733"/>
              <a:gd name="connsiteY9" fmla="*/ 1471366 h 1908688"/>
              <a:gd name="connsiteX10" fmla="*/ 880323 w 5338733"/>
              <a:gd name="connsiteY10" fmla="*/ 1465687 h 1908688"/>
              <a:gd name="connsiteX11" fmla="*/ 897362 w 5338733"/>
              <a:gd name="connsiteY11" fmla="*/ 1460007 h 1908688"/>
              <a:gd name="connsiteX12" fmla="*/ 942798 w 5338733"/>
              <a:gd name="connsiteY12" fmla="*/ 1448648 h 1908688"/>
              <a:gd name="connsiteX13" fmla="*/ 1073427 w 5338733"/>
              <a:gd name="connsiteY13" fmla="*/ 1408892 h 1908688"/>
              <a:gd name="connsiteX14" fmla="*/ 1096145 w 5338733"/>
              <a:gd name="connsiteY14" fmla="*/ 1391853 h 1908688"/>
              <a:gd name="connsiteX15" fmla="*/ 1158619 w 5338733"/>
              <a:gd name="connsiteY15" fmla="*/ 1374815 h 1908688"/>
              <a:gd name="connsiteX16" fmla="*/ 1192696 w 5338733"/>
              <a:gd name="connsiteY16" fmla="*/ 1363456 h 1908688"/>
              <a:gd name="connsiteX17" fmla="*/ 1363081 w 5338733"/>
              <a:gd name="connsiteY17" fmla="*/ 1300981 h 1908688"/>
              <a:gd name="connsiteX18" fmla="*/ 1459633 w 5338733"/>
              <a:gd name="connsiteY18" fmla="*/ 1266904 h 1908688"/>
              <a:gd name="connsiteX19" fmla="*/ 1499389 w 5338733"/>
              <a:gd name="connsiteY19" fmla="*/ 1249865 h 1908688"/>
              <a:gd name="connsiteX20" fmla="*/ 1573223 w 5338733"/>
              <a:gd name="connsiteY20" fmla="*/ 1227147 h 1908688"/>
              <a:gd name="connsiteX21" fmla="*/ 1590261 w 5338733"/>
              <a:gd name="connsiteY21" fmla="*/ 1215788 h 1908688"/>
              <a:gd name="connsiteX22" fmla="*/ 1664095 w 5338733"/>
              <a:gd name="connsiteY22" fmla="*/ 1181711 h 1908688"/>
              <a:gd name="connsiteX23" fmla="*/ 1686813 w 5338733"/>
              <a:gd name="connsiteY23" fmla="*/ 1170352 h 1908688"/>
              <a:gd name="connsiteX24" fmla="*/ 1703851 w 5338733"/>
              <a:gd name="connsiteY24" fmla="*/ 1164673 h 1908688"/>
              <a:gd name="connsiteX25" fmla="*/ 1726569 w 5338733"/>
              <a:gd name="connsiteY25" fmla="*/ 1153314 h 1908688"/>
              <a:gd name="connsiteX26" fmla="*/ 1766326 w 5338733"/>
              <a:gd name="connsiteY26" fmla="*/ 1136275 h 1908688"/>
              <a:gd name="connsiteX27" fmla="*/ 1913993 w 5338733"/>
              <a:gd name="connsiteY27" fmla="*/ 1062442 h 1908688"/>
              <a:gd name="connsiteX28" fmla="*/ 1965109 w 5338733"/>
              <a:gd name="connsiteY28" fmla="*/ 1051083 h 1908688"/>
              <a:gd name="connsiteX29" fmla="*/ 2027583 w 5338733"/>
              <a:gd name="connsiteY29" fmla="*/ 1022685 h 1908688"/>
              <a:gd name="connsiteX30" fmla="*/ 2073019 w 5338733"/>
              <a:gd name="connsiteY30" fmla="*/ 1017006 h 1908688"/>
              <a:gd name="connsiteX31" fmla="*/ 2118455 w 5338733"/>
              <a:gd name="connsiteY31" fmla="*/ 994288 h 1908688"/>
              <a:gd name="connsiteX32" fmla="*/ 2180930 w 5338733"/>
              <a:gd name="connsiteY32" fmla="*/ 960211 h 1908688"/>
              <a:gd name="connsiteX33" fmla="*/ 2254763 w 5338733"/>
              <a:gd name="connsiteY33" fmla="*/ 931813 h 1908688"/>
              <a:gd name="connsiteX34" fmla="*/ 2459225 w 5338733"/>
              <a:gd name="connsiteY34" fmla="*/ 835262 h 1908688"/>
              <a:gd name="connsiteX35" fmla="*/ 2516020 w 5338733"/>
              <a:gd name="connsiteY35" fmla="*/ 789826 h 1908688"/>
              <a:gd name="connsiteX36" fmla="*/ 2550097 w 5338733"/>
              <a:gd name="connsiteY36" fmla="*/ 784146 h 1908688"/>
              <a:gd name="connsiteX37" fmla="*/ 2692085 w 5338733"/>
              <a:gd name="connsiteY37" fmla="*/ 738710 h 1908688"/>
              <a:gd name="connsiteX38" fmla="*/ 2709123 w 5338733"/>
              <a:gd name="connsiteY38" fmla="*/ 721672 h 1908688"/>
              <a:gd name="connsiteX39" fmla="*/ 2794316 w 5338733"/>
              <a:gd name="connsiteY39" fmla="*/ 693274 h 1908688"/>
              <a:gd name="connsiteX40" fmla="*/ 2862470 w 5338733"/>
              <a:gd name="connsiteY40" fmla="*/ 647838 h 1908688"/>
              <a:gd name="connsiteX41" fmla="*/ 2885188 w 5338733"/>
              <a:gd name="connsiteY41" fmla="*/ 636479 h 1908688"/>
              <a:gd name="connsiteX42" fmla="*/ 2959022 w 5338733"/>
              <a:gd name="connsiteY42" fmla="*/ 608082 h 1908688"/>
              <a:gd name="connsiteX43" fmla="*/ 2998778 w 5338733"/>
              <a:gd name="connsiteY43" fmla="*/ 574005 h 1908688"/>
              <a:gd name="connsiteX44" fmla="*/ 3044214 w 5338733"/>
              <a:gd name="connsiteY44" fmla="*/ 568325 h 1908688"/>
              <a:gd name="connsiteX45" fmla="*/ 3180522 w 5338733"/>
              <a:gd name="connsiteY45" fmla="*/ 505851 h 1908688"/>
              <a:gd name="connsiteX46" fmla="*/ 3208920 w 5338733"/>
              <a:gd name="connsiteY46" fmla="*/ 488812 h 1908688"/>
              <a:gd name="connsiteX47" fmla="*/ 3260035 w 5338733"/>
              <a:gd name="connsiteY47" fmla="*/ 454735 h 1908688"/>
              <a:gd name="connsiteX48" fmla="*/ 3390664 w 5338733"/>
              <a:gd name="connsiteY48" fmla="*/ 392260 h 1908688"/>
              <a:gd name="connsiteX49" fmla="*/ 3441779 w 5338733"/>
              <a:gd name="connsiteY49" fmla="*/ 380901 h 1908688"/>
              <a:gd name="connsiteX50" fmla="*/ 3532651 w 5338733"/>
              <a:gd name="connsiteY50" fmla="*/ 341145 h 1908688"/>
              <a:gd name="connsiteX51" fmla="*/ 3600805 w 5338733"/>
              <a:gd name="connsiteY51" fmla="*/ 324106 h 1908688"/>
              <a:gd name="connsiteX52" fmla="*/ 3634882 w 5338733"/>
              <a:gd name="connsiteY52" fmla="*/ 312747 h 1908688"/>
              <a:gd name="connsiteX53" fmla="*/ 3731434 w 5338733"/>
              <a:gd name="connsiteY53" fmla="*/ 295709 h 1908688"/>
              <a:gd name="connsiteX54" fmla="*/ 3771191 w 5338733"/>
              <a:gd name="connsiteY54" fmla="*/ 267311 h 1908688"/>
              <a:gd name="connsiteX55" fmla="*/ 3822306 w 5338733"/>
              <a:gd name="connsiteY55" fmla="*/ 255952 h 1908688"/>
              <a:gd name="connsiteX56" fmla="*/ 3879101 w 5338733"/>
              <a:gd name="connsiteY56" fmla="*/ 238914 h 1908688"/>
              <a:gd name="connsiteX57" fmla="*/ 3918858 w 5338733"/>
              <a:gd name="connsiteY57" fmla="*/ 221875 h 1908688"/>
              <a:gd name="connsiteX58" fmla="*/ 3947255 w 5338733"/>
              <a:gd name="connsiteY58" fmla="*/ 204837 h 1908688"/>
              <a:gd name="connsiteX59" fmla="*/ 3992691 w 5338733"/>
              <a:gd name="connsiteY59" fmla="*/ 199157 h 1908688"/>
              <a:gd name="connsiteX60" fmla="*/ 4055166 w 5338733"/>
              <a:gd name="connsiteY60" fmla="*/ 170760 h 1908688"/>
              <a:gd name="connsiteX61" fmla="*/ 4077884 w 5338733"/>
              <a:gd name="connsiteY61" fmla="*/ 165080 h 1908688"/>
              <a:gd name="connsiteX62" fmla="*/ 4140358 w 5338733"/>
              <a:gd name="connsiteY62" fmla="*/ 153721 h 1908688"/>
              <a:gd name="connsiteX63" fmla="*/ 4185794 w 5338733"/>
              <a:gd name="connsiteY63" fmla="*/ 142362 h 1908688"/>
              <a:gd name="connsiteX64" fmla="*/ 4219871 w 5338733"/>
              <a:gd name="connsiteY64" fmla="*/ 136683 h 1908688"/>
              <a:gd name="connsiteX65" fmla="*/ 4424333 w 5338733"/>
              <a:gd name="connsiteY65" fmla="*/ 113965 h 1908688"/>
              <a:gd name="connsiteX66" fmla="*/ 4503846 w 5338733"/>
              <a:gd name="connsiteY66" fmla="*/ 91247 h 1908688"/>
              <a:gd name="connsiteX67" fmla="*/ 4662873 w 5338733"/>
              <a:gd name="connsiteY67" fmla="*/ 68529 h 1908688"/>
              <a:gd name="connsiteX68" fmla="*/ 4799181 w 5338733"/>
              <a:gd name="connsiteY68" fmla="*/ 51490 h 1908688"/>
              <a:gd name="connsiteX69" fmla="*/ 4952527 w 5338733"/>
              <a:gd name="connsiteY69" fmla="*/ 28772 h 1908688"/>
              <a:gd name="connsiteX70" fmla="*/ 5111553 w 5338733"/>
              <a:gd name="connsiteY70" fmla="*/ 6054 h 1908688"/>
              <a:gd name="connsiteX71" fmla="*/ 5338733 w 5338733"/>
              <a:gd name="connsiteY71" fmla="*/ 375 h 190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38733" h="1908688">
                <a:moveTo>
                  <a:pt x="0" y="1908688"/>
                </a:moveTo>
                <a:cubicBezTo>
                  <a:pt x="20825" y="1887863"/>
                  <a:pt x="37701" y="1862139"/>
                  <a:pt x="62475" y="1846213"/>
                </a:cubicBezTo>
                <a:cubicBezTo>
                  <a:pt x="91753" y="1827392"/>
                  <a:pt x="159027" y="1806457"/>
                  <a:pt x="159027" y="1806457"/>
                </a:cubicBezTo>
                <a:cubicBezTo>
                  <a:pt x="252224" y="1713260"/>
                  <a:pt x="151048" y="1799408"/>
                  <a:pt x="266937" y="1743982"/>
                </a:cubicBezTo>
                <a:cubicBezTo>
                  <a:pt x="407208" y="1676895"/>
                  <a:pt x="265974" y="1711113"/>
                  <a:pt x="397566" y="1687187"/>
                </a:cubicBezTo>
                <a:cubicBezTo>
                  <a:pt x="426139" y="1664328"/>
                  <a:pt x="471531" y="1625325"/>
                  <a:pt x="505476" y="1607674"/>
                </a:cubicBezTo>
                <a:cubicBezTo>
                  <a:pt x="595359" y="1560935"/>
                  <a:pt x="574458" y="1578256"/>
                  <a:pt x="647464" y="1550879"/>
                </a:cubicBezTo>
                <a:cubicBezTo>
                  <a:pt x="660964" y="1545817"/>
                  <a:pt x="673720" y="1538903"/>
                  <a:pt x="687220" y="1533841"/>
                </a:cubicBezTo>
                <a:cubicBezTo>
                  <a:pt x="772793" y="1501751"/>
                  <a:pt x="754856" y="1506994"/>
                  <a:pt x="806490" y="1494084"/>
                </a:cubicBezTo>
                <a:cubicBezTo>
                  <a:pt x="819742" y="1486511"/>
                  <a:pt x="832000" y="1476845"/>
                  <a:pt x="846246" y="1471366"/>
                </a:cubicBezTo>
                <a:cubicBezTo>
                  <a:pt x="856994" y="1467232"/>
                  <a:pt x="869082" y="1468185"/>
                  <a:pt x="880323" y="1465687"/>
                </a:cubicBezTo>
                <a:cubicBezTo>
                  <a:pt x="886167" y="1464388"/>
                  <a:pt x="891586" y="1461582"/>
                  <a:pt x="897362" y="1460007"/>
                </a:cubicBezTo>
                <a:cubicBezTo>
                  <a:pt x="912423" y="1455899"/>
                  <a:pt x="927863" y="1453193"/>
                  <a:pt x="942798" y="1448648"/>
                </a:cubicBezTo>
                <a:cubicBezTo>
                  <a:pt x="1096136" y="1401981"/>
                  <a:pt x="971135" y="1434465"/>
                  <a:pt x="1073427" y="1408892"/>
                </a:cubicBezTo>
                <a:cubicBezTo>
                  <a:pt x="1081000" y="1403212"/>
                  <a:pt x="1087356" y="1395369"/>
                  <a:pt x="1096145" y="1391853"/>
                </a:cubicBezTo>
                <a:cubicBezTo>
                  <a:pt x="1116186" y="1383836"/>
                  <a:pt x="1137911" y="1380906"/>
                  <a:pt x="1158619" y="1374815"/>
                </a:cubicBezTo>
                <a:cubicBezTo>
                  <a:pt x="1170106" y="1371437"/>
                  <a:pt x="1181579" y="1367903"/>
                  <a:pt x="1192696" y="1363456"/>
                </a:cubicBezTo>
                <a:cubicBezTo>
                  <a:pt x="1341641" y="1303877"/>
                  <a:pt x="1251261" y="1331477"/>
                  <a:pt x="1363081" y="1300981"/>
                </a:cubicBezTo>
                <a:cubicBezTo>
                  <a:pt x="1410794" y="1265195"/>
                  <a:pt x="1363796" y="1295655"/>
                  <a:pt x="1459633" y="1266904"/>
                </a:cubicBezTo>
                <a:cubicBezTo>
                  <a:pt x="1473443" y="1262761"/>
                  <a:pt x="1485889" y="1254927"/>
                  <a:pt x="1499389" y="1249865"/>
                </a:cubicBezTo>
                <a:cubicBezTo>
                  <a:pt x="1538394" y="1235238"/>
                  <a:pt x="1541563" y="1235063"/>
                  <a:pt x="1573223" y="1227147"/>
                </a:cubicBezTo>
                <a:cubicBezTo>
                  <a:pt x="1578902" y="1223361"/>
                  <a:pt x="1584294" y="1219103"/>
                  <a:pt x="1590261" y="1215788"/>
                </a:cubicBezTo>
                <a:cubicBezTo>
                  <a:pt x="1623040" y="1197578"/>
                  <a:pt x="1628780" y="1197764"/>
                  <a:pt x="1664095" y="1181711"/>
                </a:cubicBezTo>
                <a:cubicBezTo>
                  <a:pt x="1671803" y="1178208"/>
                  <a:pt x="1679031" y="1173687"/>
                  <a:pt x="1686813" y="1170352"/>
                </a:cubicBezTo>
                <a:cubicBezTo>
                  <a:pt x="1692315" y="1167994"/>
                  <a:pt x="1698349" y="1167031"/>
                  <a:pt x="1703851" y="1164673"/>
                </a:cubicBezTo>
                <a:cubicBezTo>
                  <a:pt x="1711633" y="1161338"/>
                  <a:pt x="1718861" y="1156817"/>
                  <a:pt x="1726569" y="1153314"/>
                </a:cubicBezTo>
                <a:cubicBezTo>
                  <a:pt x="1739695" y="1147348"/>
                  <a:pt x="1753430" y="1142723"/>
                  <a:pt x="1766326" y="1136275"/>
                </a:cubicBezTo>
                <a:cubicBezTo>
                  <a:pt x="1769358" y="1134759"/>
                  <a:pt x="1878601" y="1073502"/>
                  <a:pt x="1913993" y="1062442"/>
                </a:cubicBezTo>
                <a:cubicBezTo>
                  <a:pt x="1930653" y="1057236"/>
                  <a:pt x="1948070" y="1054869"/>
                  <a:pt x="1965109" y="1051083"/>
                </a:cubicBezTo>
                <a:cubicBezTo>
                  <a:pt x="1976836" y="1045219"/>
                  <a:pt x="2012656" y="1026130"/>
                  <a:pt x="2027583" y="1022685"/>
                </a:cubicBezTo>
                <a:cubicBezTo>
                  <a:pt x="2042455" y="1019253"/>
                  <a:pt x="2057874" y="1018899"/>
                  <a:pt x="2073019" y="1017006"/>
                </a:cubicBezTo>
                <a:cubicBezTo>
                  <a:pt x="2112498" y="990688"/>
                  <a:pt x="2062875" y="1022078"/>
                  <a:pt x="2118455" y="994288"/>
                </a:cubicBezTo>
                <a:cubicBezTo>
                  <a:pt x="2166685" y="970173"/>
                  <a:pt x="2126692" y="982810"/>
                  <a:pt x="2180930" y="960211"/>
                </a:cubicBezTo>
                <a:cubicBezTo>
                  <a:pt x="2250718" y="931133"/>
                  <a:pt x="2177471" y="969415"/>
                  <a:pt x="2254763" y="931813"/>
                </a:cubicBezTo>
                <a:cubicBezTo>
                  <a:pt x="2451831" y="835942"/>
                  <a:pt x="2361896" y="867705"/>
                  <a:pt x="2459225" y="835262"/>
                </a:cubicBezTo>
                <a:cubicBezTo>
                  <a:pt x="2478157" y="820117"/>
                  <a:pt x="2494889" y="801712"/>
                  <a:pt x="2516020" y="789826"/>
                </a:cubicBezTo>
                <a:cubicBezTo>
                  <a:pt x="2526057" y="784180"/>
                  <a:pt x="2538894" y="786813"/>
                  <a:pt x="2550097" y="784146"/>
                </a:cubicBezTo>
                <a:cubicBezTo>
                  <a:pt x="2636483" y="763578"/>
                  <a:pt x="2620842" y="767207"/>
                  <a:pt x="2692085" y="738710"/>
                </a:cubicBezTo>
                <a:cubicBezTo>
                  <a:pt x="2697764" y="733031"/>
                  <a:pt x="2702440" y="726127"/>
                  <a:pt x="2709123" y="721672"/>
                </a:cubicBezTo>
                <a:cubicBezTo>
                  <a:pt x="2740180" y="700967"/>
                  <a:pt x="2756410" y="701698"/>
                  <a:pt x="2794316" y="693274"/>
                </a:cubicBezTo>
                <a:cubicBezTo>
                  <a:pt x="2825548" y="670966"/>
                  <a:pt x="2831976" y="664780"/>
                  <a:pt x="2862470" y="647838"/>
                </a:cubicBezTo>
                <a:cubicBezTo>
                  <a:pt x="2869871" y="643726"/>
                  <a:pt x="2877359" y="639703"/>
                  <a:pt x="2885188" y="636479"/>
                </a:cubicBezTo>
                <a:cubicBezTo>
                  <a:pt x="2909571" y="626439"/>
                  <a:pt x="2959022" y="608082"/>
                  <a:pt x="2959022" y="608082"/>
                </a:cubicBezTo>
                <a:cubicBezTo>
                  <a:pt x="2964513" y="602591"/>
                  <a:pt x="2986885" y="577249"/>
                  <a:pt x="2998778" y="574005"/>
                </a:cubicBezTo>
                <a:cubicBezTo>
                  <a:pt x="3013503" y="569989"/>
                  <a:pt x="3029069" y="570218"/>
                  <a:pt x="3044214" y="568325"/>
                </a:cubicBezTo>
                <a:cubicBezTo>
                  <a:pt x="3148029" y="503441"/>
                  <a:pt x="3099642" y="515960"/>
                  <a:pt x="3180522" y="505851"/>
                </a:cubicBezTo>
                <a:cubicBezTo>
                  <a:pt x="3189988" y="500171"/>
                  <a:pt x="3199634" y="494782"/>
                  <a:pt x="3208920" y="488812"/>
                </a:cubicBezTo>
                <a:cubicBezTo>
                  <a:pt x="3226145" y="477739"/>
                  <a:pt x="3241951" y="464342"/>
                  <a:pt x="3260035" y="454735"/>
                </a:cubicBezTo>
                <a:cubicBezTo>
                  <a:pt x="3302660" y="432090"/>
                  <a:pt x="3343547" y="402731"/>
                  <a:pt x="3390664" y="392260"/>
                </a:cubicBezTo>
                <a:cubicBezTo>
                  <a:pt x="3407702" y="388474"/>
                  <a:pt x="3425357" y="386813"/>
                  <a:pt x="3441779" y="380901"/>
                </a:cubicBezTo>
                <a:cubicBezTo>
                  <a:pt x="3472887" y="369702"/>
                  <a:pt x="3500576" y="349164"/>
                  <a:pt x="3532651" y="341145"/>
                </a:cubicBezTo>
                <a:cubicBezTo>
                  <a:pt x="3555369" y="335465"/>
                  <a:pt x="3578242" y="330374"/>
                  <a:pt x="3600805" y="324106"/>
                </a:cubicBezTo>
                <a:cubicBezTo>
                  <a:pt x="3612342" y="320901"/>
                  <a:pt x="3623182" y="315290"/>
                  <a:pt x="3634882" y="312747"/>
                </a:cubicBezTo>
                <a:cubicBezTo>
                  <a:pt x="3666817" y="305805"/>
                  <a:pt x="3699250" y="301388"/>
                  <a:pt x="3731434" y="295709"/>
                </a:cubicBezTo>
                <a:cubicBezTo>
                  <a:pt x="3744686" y="286243"/>
                  <a:pt x="3756271" y="273839"/>
                  <a:pt x="3771191" y="267311"/>
                </a:cubicBezTo>
                <a:cubicBezTo>
                  <a:pt x="3787182" y="260315"/>
                  <a:pt x="3805427" y="260394"/>
                  <a:pt x="3822306" y="255952"/>
                </a:cubicBezTo>
                <a:cubicBezTo>
                  <a:pt x="3841420" y="250922"/>
                  <a:pt x="3860463" y="245492"/>
                  <a:pt x="3879101" y="238914"/>
                </a:cubicBezTo>
                <a:cubicBezTo>
                  <a:pt x="3892697" y="234115"/>
                  <a:pt x="3905962" y="228323"/>
                  <a:pt x="3918858" y="221875"/>
                </a:cubicBezTo>
                <a:cubicBezTo>
                  <a:pt x="3928731" y="216938"/>
                  <a:pt x="3936704" y="208083"/>
                  <a:pt x="3947255" y="204837"/>
                </a:cubicBezTo>
                <a:cubicBezTo>
                  <a:pt x="3961843" y="200348"/>
                  <a:pt x="3977546" y="201050"/>
                  <a:pt x="3992691" y="199157"/>
                </a:cubicBezTo>
                <a:cubicBezTo>
                  <a:pt x="4015015" y="187995"/>
                  <a:pt x="4030259" y="179817"/>
                  <a:pt x="4055166" y="170760"/>
                </a:cubicBezTo>
                <a:cubicBezTo>
                  <a:pt x="4062502" y="168092"/>
                  <a:pt x="4070230" y="166611"/>
                  <a:pt x="4077884" y="165080"/>
                </a:cubicBezTo>
                <a:cubicBezTo>
                  <a:pt x="4098639" y="160929"/>
                  <a:pt x="4119646" y="158081"/>
                  <a:pt x="4140358" y="153721"/>
                </a:cubicBezTo>
                <a:cubicBezTo>
                  <a:pt x="4155635" y="150505"/>
                  <a:pt x="4170529" y="145633"/>
                  <a:pt x="4185794" y="142362"/>
                </a:cubicBezTo>
                <a:cubicBezTo>
                  <a:pt x="4197054" y="139949"/>
                  <a:pt x="4208436" y="138044"/>
                  <a:pt x="4219871" y="136683"/>
                </a:cubicBezTo>
                <a:lnTo>
                  <a:pt x="4424333" y="113965"/>
                </a:lnTo>
                <a:cubicBezTo>
                  <a:pt x="4450837" y="106392"/>
                  <a:pt x="4476768" y="96405"/>
                  <a:pt x="4503846" y="91247"/>
                </a:cubicBezTo>
                <a:cubicBezTo>
                  <a:pt x="4556447" y="81228"/>
                  <a:pt x="4610601" y="80145"/>
                  <a:pt x="4662873" y="68529"/>
                </a:cubicBezTo>
                <a:cubicBezTo>
                  <a:pt x="4741771" y="50996"/>
                  <a:pt x="4696573" y="58331"/>
                  <a:pt x="4799181" y="51490"/>
                </a:cubicBezTo>
                <a:cubicBezTo>
                  <a:pt x="4911713" y="28984"/>
                  <a:pt x="4796584" y="50430"/>
                  <a:pt x="4952527" y="28772"/>
                </a:cubicBezTo>
                <a:cubicBezTo>
                  <a:pt x="5013298" y="20332"/>
                  <a:pt x="5054408" y="10450"/>
                  <a:pt x="5111553" y="6054"/>
                </a:cubicBezTo>
                <a:cubicBezTo>
                  <a:pt x="5218617" y="-2182"/>
                  <a:pt x="5220375" y="375"/>
                  <a:pt x="5338733" y="375"/>
                </a:cubicBezTo>
              </a:path>
            </a:pathLst>
          </a:custGeom>
          <a:noFill/>
          <a:ln w="19050" algn="ctr">
            <a:solidFill>
              <a:srgbClr val="C00000"/>
            </a:solidFill>
            <a:miter lim="800000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3274077" y="3032575"/>
            <a:ext cx="5702243" cy="2276917"/>
          </a:xfrm>
          <a:custGeom>
            <a:avLst/>
            <a:gdLst>
              <a:gd name="connsiteX0" fmla="*/ 0 w 5425844"/>
              <a:gd name="connsiteY0" fmla="*/ 2276917 h 2276917"/>
              <a:gd name="connsiteX1" fmla="*/ 163502 w 5425844"/>
              <a:gd name="connsiteY1" fmla="*/ 2216360 h 2276917"/>
              <a:gd name="connsiteX2" fmla="*/ 302781 w 5425844"/>
              <a:gd name="connsiteY2" fmla="*/ 2149749 h 2276917"/>
              <a:gd name="connsiteX3" fmla="*/ 369393 w 5425844"/>
              <a:gd name="connsiteY3" fmla="*/ 2131582 h 2276917"/>
              <a:gd name="connsiteX4" fmla="*/ 393616 w 5425844"/>
              <a:gd name="connsiteY4" fmla="*/ 2107359 h 2276917"/>
              <a:gd name="connsiteX5" fmla="*/ 436005 w 5425844"/>
              <a:gd name="connsiteY5" fmla="*/ 2095248 h 2276917"/>
              <a:gd name="connsiteX6" fmla="*/ 460228 w 5425844"/>
              <a:gd name="connsiteY6" fmla="*/ 2083137 h 2276917"/>
              <a:gd name="connsiteX7" fmla="*/ 478395 w 5425844"/>
              <a:gd name="connsiteY7" fmla="*/ 2077081 h 2276917"/>
              <a:gd name="connsiteX8" fmla="*/ 502617 w 5425844"/>
              <a:gd name="connsiteY8" fmla="*/ 2052858 h 2276917"/>
              <a:gd name="connsiteX9" fmla="*/ 520784 w 5425844"/>
              <a:gd name="connsiteY9" fmla="*/ 2046803 h 2276917"/>
              <a:gd name="connsiteX10" fmla="*/ 526840 w 5425844"/>
              <a:gd name="connsiteY10" fmla="*/ 2028636 h 2276917"/>
              <a:gd name="connsiteX11" fmla="*/ 551062 w 5425844"/>
              <a:gd name="connsiteY11" fmla="*/ 2016525 h 2276917"/>
              <a:gd name="connsiteX12" fmla="*/ 605563 w 5425844"/>
              <a:gd name="connsiteY12" fmla="*/ 1986247 h 2276917"/>
              <a:gd name="connsiteX13" fmla="*/ 635841 w 5425844"/>
              <a:gd name="connsiteY13" fmla="*/ 1955968 h 2276917"/>
              <a:gd name="connsiteX14" fmla="*/ 654008 w 5425844"/>
              <a:gd name="connsiteY14" fmla="*/ 1943857 h 2276917"/>
              <a:gd name="connsiteX15" fmla="*/ 678230 w 5425844"/>
              <a:gd name="connsiteY15" fmla="*/ 1919635 h 2276917"/>
              <a:gd name="connsiteX16" fmla="*/ 714564 w 5425844"/>
              <a:gd name="connsiteY16" fmla="*/ 1895412 h 2276917"/>
              <a:gd name="connsiteX17" fmla="*/ 769065 w 5425844"/>
              <a:gd name="connsiteY17" fmla="*/ 1846967 h 2276917"/>
              <a:gd name="connsiteX18" fmla="*/ 787232 w 5425844"/>
              <a:gd name="connsiteY18" fmla="*/ 1828800 h 2276917"/>
              <a:gd name="connsiteX19" fmla="*/ 817510 w 5425844"/>
              <a:gd name="connsiteY19" fmla="*/ 1816689 h 2276917"/>
              <a:gd name="connsiteX20" fmla="*/ 841732 w 5425844"/>
              <a:gd name="connsiteY20" fmla="*/ 1798522 h 2276917"/>
              <a:gd name="connsiteX21" fmla="*/ 865955 w 5425844"/>
              <a:gd name="connsiteY21" fmla="*/ 1786411 h 2276917"/>
              <a:gd name="connsiteX22" fmla="*/ 878066 w 5425844"/>
              <a:gd name="connsiteY22" fmla="*/ 1768244 h 2276917"/>
              <a:gd name="connsiteX23" fmla="*/ 926511 w 5425844"/>
              <a:gd name="connsiteY23" fmla="*/ 1737966 h 2276917"/>
              <a:gd name="connsiteX24" fmla="*/ 968900 w 5425844"/>
              <a:gd name="connsiteY24" fmla="*/ 1695576 h 2276917"/>
              <a:gd name="connsiteX25" fmla="*/ 987067 w 5425844"/>
              <a:gd name="connsiteY25" fmla="*/ 1683465 h 2276917"/>
              <a:gd name="connsiteX26" fmla="*/ 1017346 w 5425844"/>
              <a:gd name="connsiteY26" fmla="*/ 1677409 h 2276917"/>
              <a:gd name="connsiteX27" fmla="*/ 1035512 w 5425844"/>
              <a:gd name="connsiteY27" fmla="*/ 1665298 h 2276917"/>
              <a:gd name="connsiteX28" fmla="*/ 1071846 w 5425844"/>
              <a:gd name="connsiteY28" fmla="*/ 1628964 h 2276917"/>
              <a:gd name="connsiteX29" fmla="*/ 1096069 w 5425844"/>
              <a:gd name="connsiteY29" fmla="*/ 1622909 h 2276917"/>
              <a:gd name="connsiteX30" fmla="*/ 1132402 w 5425844"/>
              <a:gd name="connsiteY30" fmla="*/ 1586575 h 2276917"/>
              <a:gd name="connsiteX31" fmla="*/ 1168736 w 5425844"/>
              <a:gd name="connsiteY31" fmla="*/ 1568408 h 2276917"/>
              <a:gd name="connsiteX32" fmla="*/ 1186903 w 5425844"/>
              <a:gd name="connsiteY32" fmla="*/ 1550241 h 2276917"/>
              <a:gd name="connsiteX33" fmla="*/ 1205070 w 5425844"/>
              <a:gd name="connsiteY33" fmla="*/ 1519963 h 2276917"/>
              <a:gd name="connsiteX34" fmla="*/ 1241404 w 5425844"/>
              <a:gd name="connsiteY34" fmla="*/ 1501796 h 2276917"/>
              <a:gd name="connsiteX35" fmla="*/ 1265626 w 5425844"/>
              <a:gd name="connsiteY35" fmla="*/ 1483629 h 2276917"/>
              <a:gd name="connsiteX36" fmla="*/ 1277738 w 5425844"/>
              <a:gd name="connsiteY36" fmla="*/ 1465462 h 2276917"/>
              <a:gd name="connsiteX37" fmla="*/ 1320127 w 5425844"/>
              <a:gd name="connsiteY37" fmla="*/ 1441240 h 2276917"/>
              <a:gd name="connsiteX38" fmla="*/ 1332238 w 5425844"/>
              <a:gd name="connsiteY38" fmla="*/ 1423073 h 2276917"/>
              <a:gd name="connsiteX39" fmla="*/ 1368572 w 5425844"/>
              <a:gd name="connsiteY39" fmla="*/ 1410962 h 2276917"/>
              <a:gd name="connsiteX40" fmla="*/ 1392795 w 5425844"/>
              <a:gd name="connsiteY40" fmla="*/ 1386739 h 2276917"/>
              <a:gd name="connsiteX41" fmla="*/ 1410961 w 5425844"/>
              <a:gd name="connsiteY41" fmla="*/ 1380684 h 2276917"/>
              <a:gd name="connsiteX42" fmla="*/ 1441240 w 5425844"/>
              <a:gd name="connsiteY42" fmla="*/ 1344350 h 2276917"/>
              <a:gd name="connsiteX43" fmla="*/ 1459406 w 5425844"/>
              <a:gd name="connsiteY43" fmla="*/ 1326183 h 2276917"/>
              <a:gd name="connsiteX44" fmla="*/ 1489685 w 5425844"/>
              <a:gd name="connsiteY44" fmla="*/ 1320127 h 2276917"/>
              <a:gd name="connsiteX45" fmla="*/ 1501796 w 5425844"/>
              <a:gd name="connsiteY45" fmla="*/ 1301960 h 2276917"/>
              <a:gd name="connsiteX46" fmla="*/ 1550241 w 5425844"/>
              <a:gd name="connsiteY46" fmla="*/ 1271682 h 2276917"/>
              <a:gd name="connsiteX47" fmla="*/ 1592630 w 5425844"/>
              <a:gd name="connsiteY47" fmla="*/ 1253515 h 2276917"/>
              <a:gd name="connsiteX48" fmla="*/ 1616853 w 5425844"/>
              <a:gd name="connsiteY48" fmla="*/ 1235349 h 2276917"/>
              <a:gd name="connsiteX49" fmla="*/ 1641075 w 5425844"/>
              <a:gd name="connsiteY49" fmla="*/ 1211126 h 2276917"/>
              <a:gd name="connsiteX50" fmla="*/ 1653187 w 5425844"/>
              <a:gd name="connsiteY50" fmla="*/ 1199015 h 2276917"/>
              <a:gd name="connsiteX51" fmla="*/ 1671353 w 5425844"/>
              <a:gd name="connsiteY51" fmla="*/ 1186904 h 2276917"/>
              <a:gd name="connsiteX52" fmla="*/ 1701632 w 5425844"/>
              <a:gd name="connsiteY52" fmla="*/ 1150570 h 2276917"/>
              <a:gd name="connsiteX53" fmla="*/ 1719798 w 5425844"/>
              <a:gd name="connsiteY53" fmla="*/ 1144514 h 2276917"/>
              <a:gd name="connsiteX54" fmla="*/ 1731910 w 5425844"/>
              <a:gd name="connsiteY54" fmla="*/ 1132403 h 2276917"/>
              <a:gd name="connsiteX55" fmla="*/ 1768244 w 5425844"/>
              <a:gd name="connsiteY55" fmla="*/ 1096069 h 2276917"/>
              <a:gd name="connsiteX56" fmla="*/ 1792466 w 5425844"/>
              <a:gd name="connsiteY56" fmla="*/ 1090013 h 2276917"/>
              <a:gd name="connsiteX57" fmla="*/ 1810633 w 5425844"/>
              <a:gd name="connsiteY57" fmla="*/ 1077902 h 2276917"/>
              <a:gd name="connsiteX58" fmla="*/ 1828800 w 5425844"/>
              <a:gd name="connsiteY58" fmla="*/ 1071847 h 2276917"/>
              <a:gd name="connsiteX59" fmla="*/ 1840911 w 5425844"/>
              <a:gd name="connsiteY59" fmla="*/ 1047624 h 2276917"/>
              <a:gd name="connsiteX60" fmla="*/ 1859078 w 5425844"/>
              <a:gd name="connsiteY60" fmla="*/ 1041568 h 2276917"/>
              <a:gd name="connsiteX61" fmla="*/ 1883300 w 5425844"/>
              <a:gd name="connsiteY61" fmla="*/ 1029457 h 2276917"/>
              <a:gd name="connsiteX62" fmla="*/ 1895412 w 5425844"/>
              <a:gd name="connsiteY62" fmla="*/ 1017346 h 2276917"/>
              <a:gd name="connsiteX63" fmla="*/ 1925690 w 5425844"/>
              <a:gd name="connsiteY63" fmla="*/ 1005235 h 2276917"/>
              <a:gd name="connsiteX64" fmla="*/ 1968079 w 5425844"/>
              <a:gd name="connsiteY64" fmla="*/ 974957 h 2276917"/>
              <a:gd name="connsiteX65" fmla="*/ 1986246 w 5425844"/>
              <a:gd name="connsiteY65" fmla="*/ 968901 h 2276917"/>
              <a:gd name="connsiteX66" fmla="*/ 1998357 w 5425844"/>
              <a:gd name="connsiteY66" fmla="*/ 950734 h 2276917"/>
              <a:gd name="connsiteX67" fmla="*/ 2028636 w 5425844"/>
              <a:gd name="connsiteY67" fmla="*/ 944678 h 2276917"/>
              <a:gd name="connsiteX68" fmla="*/ 2089192 w 5425844"/>
              <a:gd name="connsiteY68" fmla="*/ 920456 h 2276917"/>
              <a:gd name="connsiteX69" fmla="*/ 2113414 w 5425844"/>
              <a:gd name="connsiteY69" fmla="*/ 890178 h 2276917"/>
              <a:gd name="connsiteX70" fmla="*/ 2131581 w 5425844"/>
              <a:gd name="connsiteY70" fmla="*/ 884122 h 2276917"/>
              <a:gd name="connsiteX71" fmla="*/ 2192138 w 5425844"/>
              <a:gd name="connsiteY71" fmla="*/ 853844 h 2276917"/>
              <a:gd name="connsiteX72" fmla="*/ 2216360 w 5425844"/>
              <a:gd name="connsiteY72" fmla="*/ 835677 h 2276917"/>
              <a:gd name="connsiteX73" fmla="*/ 2240583 w 5425844"/>
              <a:gd name="connsiteY73" fmla="*/ 823566 h 2276917"/>
              <a:gd name="connsiteX74" fmla="*/ 2282972 w 5425844"/>
              <a:gd name="connsiteY74" fmla="*/ 799343 h 2276917"/>
              <a:gd name="connsiteX75" fmla="*/ 2301139 w 5425844"/>
              <a:gd name="connsiteY75" fmla="*/ 787232 h 2276917"/>
              <a:gd name="connsiteX76" fmla="*/ 2337473 w 5425844"/>
              <a:gd name="connsiteY76" fmla="*/ 775121 h 2276917"/>
              <a:gd name="connsiteX77" fmla="*/ 2434363 w 5425844"/>
              <a:gd name="connsiteY77" fmla="*/ 732731 h 2276917"/>
              <a:gd name="connsiteX78" fmla="*/ 2513086 w 5425844"/>
              <a:gd name="connsiteY78" fmla="*/ 708509 h 2276917"/>
              <a:gd name="connsiteX79" fmla="*/ 2543364 w 5425844"/>
              <a:gd name="connsiteY79" fmla="*/ 690342 h 2276917"/>
              <a:gd name="connsiteX80" fmla="*/ 2585753 w 5425844"/>
              <a:gd name="connsiteY80" fmla="*/ 654008 h 2276917"/>
              <a:gd name="connsiteX81" fmla="*/ 2628143 w 5425844"/>
              <a:gd name="connsiteY81" fmla="*/ 647953 h 2276917"/>
              <a:gd name="connsiteX82" fmla="*/ 2658421 w 5425844"/>
              <a:gd name="connsiteY82" fmla="*/ 629786 h 2276917"/>
              <a:gd name="connsiteX83" fmla="*/ 2688699 w 5425844"/>
              <a:gd name="connsiteY83" fmla="*/ 623730 h 2276917"/>
              <a:gd name="connsiteX84" fmla="*/ 2694755 w 5425844"/>
              <a:gd name="connsiteY84" fmla="*/ 605563 h 2276917"/>
              <a:gd name="connsiteX85" fmla="*/ 2755311 w 5425844"/>
              <a:gd name="connsiteY85" fmla="*/ 587396 h 2276917"/>
              <a:gd name="connsiteX86" fmla="*/ 2785589 w 5425844"/>
              <a:gd name="connsiteY86" fmla="*/ 581341 h 2276917"/>
              <a:gd name="connsiteX87" fmla="*/ 2821923 w 5425844"/>
              <a:gd name="connsiteY87" fmla="*/ 557118 h 2276917"/>
              <a:gd name="connsiteX88" fmla="*/ 2906702 w 5425844"/>
              <a:gd name="connsiteY88" fmla="*/ 520784 h 2276917"/>
              <a:gd name="connsiteX89" fmla="*/ 2936980 w 5425844"/>
              <a:gd name="connsiteY89" fmla="*/ 508673 h 2276917"/>
              <a:gd name="connsiteX90" fmla="*/ 2955147 w 5425844"/>
              <a:gd name="connsiteY90" fmla="*/ 502617 h 2276917"/>
              <a:gd name="connsiteX91" fmla="*/ 2997536 w 5425844"/>
              <a:gd name="connsiteY91" fmla="*/ 484451 h 2276917"/>
              <a:gd name="connsiteX92" fmla="*/ 3088371 w 5425844"/>
              <a:gd name="connsiteY92" fmla="*/ 466284 h 2276917"/>
              <a:gd name="connsiteX93" fmla="*/ 3142871 w 5425844"/>
              <a:gd name="connsiteY93" fmla="*/ 460228 h 2276917"/>
              <a:gd name="connsiteX94" fmla="*/ 3173149 w 5425844"/>
              <a:gd name="connsiteY94" fmla="*/ 454172 h 2276917"/>
              <a:gd name="connsiteX95" fmla="*/ 3282151 w 5425844"/>
              <a:gd name="connsiteY95" fmla="*/ 423894 h 2276917"/>
              <a:gd name="connsiteX96" fmla="*/ 3300318 w 5425844"/>
              <a:gd name="connsiteY96" fmla="*/ 417839 h 2276917"/>
              <a:gd name="connsiteX97" fmla="*/ 3336651 w 5425844"/>
              <a:gd name="connsiteY97" fmla="*/ 411783 h 2276917"/>
              <a:gd name="connsiteX98" fmla="*/ 3385097 w 5425844"/>
              <a:gd name="connsiteY98" fmla="*/ 393616 h 2276917"/>
              <a:gd name="connsiteX99" fmla="*/ 3403263 w 5425844"/>
              <a:gd name="connsiteY99" fmla="*/ 387560 h 2276917"/>
              <a:gd name="connsiteX100" fmla="*/ 3457764 w 5425844"/>
              <a:gd name="connsiteY100" fmla="*/ 375449 h 2276917"/>
              <a:gd name="connsiteX101" fmla="*/ 3481987 w 5425844"/>
              <a:gd name="connsiteY101" fmla="*/ 369394 h 2276917"/>
              <a:gd name="connsiteX102" fmla="*/ 3536487 w 5425844"/>
              <a:gd name="connsiteY102" fmla="*/ 357282 h 2276917"/>
              <a:gd name="connsiteX103" fmla="*/ 3578877 w 5425844"/>
              <a:gd name="connsiteY103" fmla="*/ 339115 h 2276917"/>
              <a:gd name="connsiteX104" fmla="*/ 3597044 w 5425844"/>
              <a:gd name="connsiteY104" fmla="*/ 333060 h 2276917"/>
              <a:gd name="connsiteX105" fmla="*/ 3621266 w 5425844"/>
              <a:gd name="connsiteY105" fmla="*/ 320949 h 2276917"/>
              <a:gd name="connsiteX106" fmla="*/ 3663655 w 5425844"/>
              <a:gd name="connsiteY106" fmla="*/ 314893 h 2276917"/>
              <a:gd name="connsiteX107" fmla="*/ 3699989 w 5425844"/>
              <a:gd name="connsiteY107" fmla="*/ 308837 h 2276917"/>
              <a:gd name="connsiteX108" fmla="*/ 3808991 w 5425844"/>
              <a:gd name="connsiteY108" fmla="*/ 272504 h 2276917"/>
              <a:gd name="connsiteX109" fmla="*/ 3845324 w 5425844"/>
              <a:gd name="connsiteY109" fmla="*/ 266448 h 2276917"/>
              <a:gd name="connsiteX110" fmla="*/ 3966437 w 5425844"/>
              <a:gd name="connsiteY110" fmla="*/ 236170 h 2276917"/>
              <a:gd name="connsiteX111" fmla="*/ 3984604 w 5425844"/>
              <a:gd name="connsiteY111" fmla="*/ 230114 h 2276917"/>
              <a:gd name="connsiteX112" fmla="*/ 4020938 w 5425844"/>
              <a:gd name="connsiteY112" fmla="*/ 224058 h 2276917"/>
              <a:gd name="connsiteX113" fmla="*/ 4045160 w 5425844"/>
              <a:gd name="connsiteY113" fmla="*/ 199836 h 2276917"/>
              <a:gd name="connsiteX114" fmla="*/ 4087549 w 5425844"/>
              <a:gd name="connsiteY114" fmla="*/ 193780 h 2276917"/>
              <a:gd name="connsiteX115" fmla="*/ 4135995 w 5425844"/>
              <a:gd name="connsiteY115" fmla="*/ 181669 h 2276917"/>
              <a:gd name="connsiteX116" fmla="*/ 4275274 w 5425844"/>
              <a:gd name="connsiteY116" fmla="*/ 127168 h 2276917"/>
              <a:gd name="connsiteX117" fmla="*/ 4366108 w 5425844"/>
              <a:gd name="connsiteY117" fmla="*/ 102946 h 2276917"/>
              <a:gd name="connsiteX118" fmla="*/ 4426665 w 5425844"/>
              <a:gd name="connsiteY118" fmla="*/ 84779 h 2276917"/>
              <a:gd name="connsiteX119" fmla="*/ 4469054 w 5425844"/>
              <a:gd name="connsiteY119" fmla="*/ 54501 h 2276917"/>
              <a:gd name="connsiteX120" fmla="*/ 4565944 w 5425844"/>
              <a:gd name="connsiteY120" fmla="*/ 48445 h 2276917"/>
              <a:gd name="connsiteX121" fmla="*/ 4584111 w 5425844"/>
              <a:gd name="connsiteY121" fmla="*/ 42390 h 2276917"/>
              <a:gd name="connsiteX122" fmla="*/ 4662834 w 5425844"/>
              <a:gd name="connsiteY122" fmla="*/ 24223 h 2276917"/>
              <a:gd name="connsiteX123" fmla="*/ 4705224 w 5425844"/>
              <a:gd name="connsiteY123" fmla="*/ 0 h 2276917"/>
              <a:gd name="connsiteX124" fmla="*/ 5141229 w 5425844"/>
              <a:gd name="connsiteY124" fmla="*/ 12111 h 2276917"/>
              <a:gd name="connsiteX125" fmla="*/ 5274453 w 5425844"/>
              <a:gd name="connsiteY125" fmla="*/ 36334 h 2276917"/>
              <a:gd name="connsiteX126" fmla="*/ 5347120 w 5425844"/>
              <a:gd name="connsiteY126" fmla="*/ 48445 h 2276917"/>
              <a:gd name="connsiteX127" fmla="*/ 5389510 w 5425844"/>
              <a:gd name="connsiteY127" fmla="*/ 54501 h 2276917"/>
              <a:gd name="connsiteX128" fmla="*/ 5425844 w 5425844"/>
              <a:gd name="connsiteY128" fmla="*/ 60557 h 227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5425844" h="2276917">
                <a:moveTo>
                  <a:pt x="0" y="2276917"/>
                </a:moveTo>
                <a:cubicBezTo>
                  <a:pt x="130398" y="2222013"/>
                  <a:pt x="74686" y="2238565"/>
                  <a:pt x="163502" y="2216360"/>
                </a:cubicBezTo>
                <a:cubicBezTo>
                  <a:pt x="208179" y="2189555"/>
                  <a:pt x="249559" y="2163055"/>
                  <a:pt x="302781" y="2149749"/>
                </a:cubicBezTo>
                <a:cubicBezTo>
                  <a:pt x="357419" y="2136089"/>
                  <a:pt x="335435" y="2142900"/>
                  <a:pt x="369393" y="2131582"/>
                </a:cubicBezTo>
                <a:cubicBezTo>
                  <a:pt x="377467" y="2123508"/>
                  <a:pt x="384324" y="2113996"/>
                  <a:pt x="393616" y="2107359"/>
                </a:cubicBezTo>
                <a:cubicBezTo>
                  <a:pt x="399006" y="2103509"/>
                  <a:pt x="432544" y="2096546"/>
                  <a:pt x="436005" y="2095248"/>
                </a:cubicBezTo>
                <a:cubicBezTo>
                  <a:pt x="444458" y="2092078"/>
                  <a:pt x="451931" y="2086693"/>
                  <a:pt x="460228" y="2083137"/>
                </a:cubicBezTo>
                <a:cubicBezTo>
                  <a:pt x="466095" y="2080623"/>
                  <a:pt x="472339" y="2079100"/>
                  <a:pt x="478395" y="2077081"/>
                </a:cubicBezTo>
                <a:cubicBezTo>
                  <a:pt x="486469" y="2069007"/>
                  <a:pt x="493325" y="2059495"/>
                  <a:pt x="502617" y="2052858"/>
                </a:cubicBezTo>
                <a:cubicBezTo>
                  <a:pt x="507811" y="2049148"/>
                  <a:pt x="516270" y="2051316"/>
                  <a:pt x="520784" y="2046803"/>
                </a:cubicBezTo>
                <a:cubicBezTo>
                  <a:pt x="525298" y="2042289"/>
                  <a:pt x="522326" y="2033150"/>
                  <a:pt x="526840" y="2028636"/>
                </a:cubicBezTo>
                <a:cubicBezTo>
                  <a:pt x="533223" y="2022253"/>
                  <a:pt x="542813" y="2020191"/>
                  <a:pt x="551062" y="2016525"/>
                </a:cubicBezTo>
                <a:cubicBezTo>
                  <a:pt x="583591" y="2002067"/>
                  <a:pt x="579254" y="2009632"/>
                  <a:pt x="605563" y="1986247"/>
                </a:cubicBezTo>
                <a:cubicBezTo>
                  <a:pt x="616231" y="1976764"/>
                  <a:pt x="623965" y="1963885"/>
                  <a:pt x="635841" y="1955968"/>
                </a:cubicBezTo>
                <a:cubicBezTo>
                  <a:pt x="641897" y="1951931"/>
                  <a:pt x="648482" y="1948593"/>
                  <a:pt x="654008" y="1943857"/>
                </a:cubicBezTo>
                <a:cubicBezTo>
                  <a:pt x="662678" y="1936426"/>
                  <a:pt x="669314" y="1926768"/>
                  <a:pt x="678230" y="1919635"/>
                </a:cubicBezTo>
                <a:cubicBezTo>
                  <a:pt x="689596" y="1910542"/>
                  <a:pt x="705830" y="1907057"/>
                  <a:pt x="714564" y="1895412"/>
                </a:cubicBezTo>
                <a:cubicBezTo>
                  <a:pt x="772482" y="1818190"/>
                  <a:pt x="679598" y="1936434"/>
                  <a:pt x="769065" y="1846967"/>
                </a:cubicBezTo>
                <a:cubicBezTo>
                  <a:pt x="775121" y="1840911"/>
                  <a:pt x="779970" y="1833339"/>
                  <a:pt x="787232" y="1828800"/>
                </a:cubicBezTo>
                <a:cubicBezTo>
                  <a:pt x="796450" y="1823039"/>
                  <a:pt x="808008" y="1821968"/>
                  <a:pt x="817510" y="1816689"/>
                </a:cubicBezTo>
                <a:cubicBezTo>
                  <a:pt x="826333" y="1811788"/>
                  <a:pt x="833173" y="1803871"/>
                  <a:pt x="841732" y="1798522"/>
                </a:cubicBezTo>
                <a:cubicBezTo>
                  <a:pt x="849387" y="1793738"/>
                  <a:pt x="857881" y="1790448"/>
                  <a:pt x="865955" y="1786411"/>
                </a:cubicBezTo>
                <a:cubicBezTo>
                  <a:pt x="869992" y="1780355"/>
                  <a:pt x="872383" y="1772791"/>
                  <a:pt x="878066" y="1768244"/>
                </a:cubicBezTo>
                <a:cubicBezTo>
                  <a:pt x="892936" y="1756348"/>
                  <a:pt x="926511" y="1737966"/>
                  <a:pt x="926511" y="1737966"/>
                </a:cubicBezTo>
                <a:cubicBezTo>
                  <a:pt x="948869" y="1708154"/>
                  <a:pt x="938468" y="1717313"/>
                  <a:pt x="968900" y="1695576"/>
                </a:cubicBezTo>
                <a:cubicBezTo>
                  <a:pt x="974822" y="1691346"/>
                  <a:pt x="980252" y="1686020"/>
                  <a:pt x="987067" y="1683465"/>
                </a:cubicBezTo>
                <a:cubicBezTo>
                  <a:pt x="996705" y="1679851"/>
                  <a:pt x="1007253" y="1679428"/>
                  <a:pt x="1017346" y="1677409"/>
                </a:cubicBezTo>
                <a:cubicBezTo>
                  <a:pt x="1023401" y="1673372"/>
                  <a:pt x="1030073" y="1670133"/>
                  <a:pt x="1035512" y="1665298"/>
                </a:cubicBezTo>
                <a:cubicBezTo>
                  <a:pt x="1048314" y="1653919"/>
                  <a:pt x="1055229" y="1633118"/>
                  <a:pt x="1071846" y="1628964"/>
                </a:cubicBezTo>
                <a:lnTo>
                  <a:pt x="1096069" y="1622909"/>
                </a:lnTo>
                <a:cubicBezTo>
                  <a:pt x="1109612" y="1602594"/>
                  <a:pt x="1108135" y="1600442"/>
                  <a:pt x="1132402" y="1586575"/>
                </a:cubicBezTo>
                <a:cubicBezTo>
                  <a:pt x="1167162" y="1566712"/>
                  <a:pt x="1134212" y="1597178"/>
                  <a:pt x="1168736" y="1568408"/>
                </a:cubicBezTo>
                <a:cubicBezTo>
                  <a:pt x="1175315" y="1562925"/>
                  <a:pt x="1181765" y="1557092"/>
                  <a:pt x="1186903" y="1550241"/>
                </a:cubicBezTo>
                <a:cubicBezTo>
                  <a:pt x="1193965" y="1540825"/>
                  <a:pt x="1196273" y="1527783"/>
                  <a:pt x="1205070" y="1519963"/>
                </a:cubicBezTo>
                <a:cubicBezTo>
                  <a:pt x="1215191" y="1510967"/>
                  <a:pt x="1229793" y="1508763"/>
                  <a:pt x="1241404" y="1501796"/>
                </a:cubicBezTo>
                <a:cubicBezTo>
                  <a:pt x="1250058" y="1496603"/>
                  <a:pt x="1258489" y="1490766"/>
                  <a:pt x="1265626" y="1483629"/>
                </a:cubicBezTo>
                <a:cubicBezTo>
                  <a:pt x="1270772" y="1478483"/>
                  <a:pt x="1271993" y="1469930"/>
                  <a:pt x="1277738" y="1465462"/>
                </a:cubicBezTo>
                <a:cubicBezTo>
                  <a:pt x="1290584" y="1455471"/>
                  <a:pt x="1305997" y="1449314"/>
                  <a:pt x="1320127" y="1441240"/>
                </a:cubicBezTo>
                <a:cubicBezTo>
                  <a:pt x="1324164" y="1435184"/>
                  <a:pt x="1326066" y="1426930"/>
                  <a:pt x="1332238" y="1423073"/>
                </a:cubicBezTo>
                <a:cubicBezTo>
                  <a:pt x="1343064" y="1416307"/>
                  <a:pt x="1368572" y="1410962"/>
                  <a:pt x="1368572" y="1410962"/>
                </a:cubicBezTo>
                <a:cubicBezTo>
                  <a:pt x="1376646" y="1402888"/>
                  <a:pt x="1383503" y="1393376"/>
                  <a:pt x="1392795" y="1386739"/>
                </a:cubicBezTo>
                <a:cubicBezTo>
                  <a:pt x="1397989" y="1383029"/>
                  <a:pt x="1405650" y="1384225"/>
                  <a:pt x="1410961" y="1380684"/>
                </a:cubicBezTo>
                <a:cubicBezTo>
                  <a:pt x="1430861" y="1367417"/>
                  <a:pt x="1427278" y="1361104"/>
                  <a:pt x="1441240" y="1344350"/>
                </a:cubicBezTo>
                <a:cubicBezTo>
                  <a:pt x="1446722" y="1337771"/>
                  <a:pt x="1451746" y="1330013"/>
                  <a:pt x="1459406" y="1326183"/>
                </a:cubicBezTo>
                <a:cubicBezTo>
                  <a:pt x="1468612" y="1321580"/>
                  <a:pt x="1479592" y="1322146"/>
                  <a:pt x="1489685" y="1320127"/>
                </a:cubicBezTo>
                <a:cubicBezTo>
                  <a:pt x="1493722" y="1314071"/>
                  <a:pt x="1496650" y="1307106"/>
                  <a:pt x="1501796" y="1301960"/>
                </a:cubicBezTo>
                <a:cubicBezTo>
                  <a:pt x="1521090" y="1282666"/>
                  <a:pt x="1527859" y="1284472"/>
                  <a:pt x="1550241" y="1271682"/>
                </a:cubicBezTo>
                <a:cubicBezTo>
                  <a:pt x="1582766" y="1253096"/>
                  <a:pt x="1552847" y="1263462"/>
                  <a:pt x="1592630" y="1253515"/>
                </a:cubicBezTo>
                <a:cubicBezTo>
                  <a:pt x="1600704" y="1247460"/>
                  <a:pt x="1610392" y="1243102"/>
                  <a:pt x="1616853" y="1235349"/>
                </a:cubicBezTo>
                <a:cubicBezTo>
                  <a:pt x="1641698" y="1205535"/>
                  <a:pt x="1600080" y="1224792"/>
                  <a:pt x="1641075" y="1211126"/>
                </a:cubicBezTo>
                <a:cubicBezTo>
                  <a:pt x="1645112" y="1207089"/>
                  <a:pt x="1648729" y="1202582"/>
                  <a:pt x="1653187" y="1199015"/>
                </a:cubicBezTo>
                <a:cubicBezTo>
                  <a:pt x="1658870" y="1194469"/>
                  <a:pt x="1666207" y="1192050"/>
                  <a:pt x="1671353" y="1186904"/>
                </a:cubicBezTo>
                <a:cubicBezTo>
                  <a:pt x="1676920" y="1181337"/>
                  <a:pt x="1691449" y="1156680"/>
                  <a:pt x="1701632" y="1150570"/>
                </a:cubicBezTo>
                <a:cubicBezTo>
                  <a:pt x="1707105" y="1147286"/>
                  <a:pt x="1713743" y="1146533"/>
                  <a:pt x="1719798" y="1144514"/>
                </a:cubicBezTo>
                <a:cubicBezTo>
                  <a:pt x="1723835" y="1140477"/>
                  <a:pt x="1728255" y="1136789"/>
                  <a:pt x="1731910" y="1132403"/>
                </a:cubicBezTo>
                <a:cubicBezTo>
                  <a:pt x="1746970" y="1114331"/>
                  <a:pt x="1747068" y="1105145"/>
                  <a:pt x="1768244" y="1096069"/>
                </a:cubicBezTo>
                <a:cubicBezTo>
                  <a:pt x="1775894" y="1092791"/>
                  <a:pt x="1784392" y="1092032"/>
                  <a:pt x="1792466" y="1090013"/>
                </a:cubicBezTo>
                <a:cubicBezTo>
                  <a:pt x="1798522" y="1085976"/>
                  <a:pt x="1804123" y="1081157"/>
                  <a:pt x="1810633" y="1077902"/>
                </a:cubicBezTo>
                <a:cubicBezTo>
                  <a:pt x="1816342" y="1075047"/>
                  <a:pt x="1824286" y="1076361"/>
                  <a:pt x="1828800" y="1071847"/>
                </a:cubicBezTo>
                <a:cubicBezTo>
                  <a:pt x="1835183" y="1065464"/>
                  <a:pt x="1834528" y="1054007"/>
                  <a:pt x="1840911" y="1047624"/>
                </a:cubicBezTo>
                <a:cubicBezTo>
                  <a:pt x="1845425" y="1043110"/>
                  <a:pt x="1853211" y="1044083"/>
                  <a:pt x="1859078" y="1041568"/>
                </a:cubicBezTo>
                <a:cubicBezTo>
                  <a:pt x="1867375" y="1038012"/>
                  <a:pt x="1875789" y="1034464"/>
                  <a:pt x="1883300" y="1029457"/>
                </a:cubicBezTo>
                <a:cubicBezTo>
                  <a:pt x="1888051" y="1026290"/>
                  <a:pt x="1890455" y="1020179"/>
                  <a:pt x="1895412" y="1017346"/>
                </a:cubicBezTo>
                <a:cubicBezTo>
                  <a:pt x="1904850" y="1011953"/>
                  <a:pt x="1915968" y="1010096"/>
                  <a:pt x="1925690" y="1005235"/>
                </a:cubicBezTo>
                <a:cubicBezTo>
                  <a:pt x="1944422" y="995869"/>
                  <a:pt x="1948896" y="985919"/>
                  <a:pt x="1968079" y="974957"/>
                </a:cubicBezTo>
                <a:cubicBezTo>
                  <a:pt x="1973621" y="971790"/>
                  <a:pt x="1980190" y="970920"/>
                  <a:pt x="1986246" y="968901"/>
                </a:cubicBezTo>
                <a:cubicBezTo>
                  <a:pt x="1990283" y="962845"/>
                  <a:pt x="1992038" y="954345"/>
                  <a:pt x="1998357" y="950734"/>
                </a:cubicBezTo>
                <a:cubicBezTo>
                  <a:pt x="2007294" y="945627"/>
                  <a:pt x="2018871" y="947933"/>
                  <a:pt x="2028636" y="944678"/>
                </a:cubicBezTo>
                <a:cubicBezTo>
                  <a:pt x="2049261" y="937803"/>
                  <a:pt x="2069007" y="928530"/>
                  <a:pt x="2089192" y="920456"/>
                </a:cubicBezTo>
                <a:cubicBezTo>
                  <a:pt x="2097266" y="910363"/>
                  <a:pt x="2103601" y="898589"/>
                  <a:pt x="2113414" y="890178"/>
                </a:cubicBezTo>
                <a:cubicBezTo>
                  <a:pt x="2118261" y="886024"/>
                  <a:pt x="2126001" y="887222"/>
                  <a:pt x="2131581" y="884122"/>
                </a:cubicBezTo>
                <a:cubicBezTo>
                  <a:pt x="2190570" y="851351"/>
                  <a:pt x="2144800" y="865679"/>
                  <a:pt x="2192138" y="853844"/>
                </a:cubicBezTo>
                <a:cubicBezTo>
                  <a:pt x="2200212" y="847788"/>
                  <a:pt x="2207801" y="841026"/>
                  <a:pt x="2216360" y="835677"/>
                </a:cubicBezTo>
                <a:cubicBezTo>
                  <a:pt x="2224015" y="830893"/>
                  <a:pt x="2232658" y="827889"/>
                  <a:pt x="2240583" y="823566"/>
                </a:cubicBezTo>
                <a:cubicBezTo>
                  <a:pt x="2254870" y="815773"/>
                  <a:pt x="2269017" y="807716"/>
                  <a:pt x="2282972" y="799343"/>
                </a:cubicBezTo>
                <a:cubicBezTo>
                  <a:pt x="2289213" y="795598"/>
                  <a:pt x="2294488" y="790188"/>
                  <a:pt x="2301139" y="787232"/>
                </a:cubicBezTo>
                <a:cubicBezTo>
                  <a:pt x="2312805" y="782047"/>
                  <a:pt x="2325657" y="779955"/>
                  <a:pt x="2337473" y="775121"/>
                </a:cubicBezTo>
                <a:cubicBezTo>
                  <a:pt x="2370101" y="761773"/>
                  <a:pt x="2401402" y="745233"/>
                  <a:pt x="2434363" y="732731"/>
                </a:cubicBezTo>
                <a:cubicBezTo>
                  <a:pt x="2460033" y="722994"/>
                  <a:pt x="2489544" y="722635"/>
                  <a:pt x="2513086" y="708509"/>
                </a:cubicBezTo>
                <a:cubicBezTo>
                  <a:pt x="2523179" y="702453"/>
                  <a:pt x="2533948" y="697404"/>
                  <a:pt x="2543364" y="690342"/>
                </a:cubicBezTo>
                <a:cubicBezTo>
                  <a:pt x="2558672" y="678861"/>
                  <a:pt x="2566460" y="661023"/>
                  <a:pt x="2585753" y="654008"/>
                </a:cubicBezTo>
                <a:cubicBezTo>
                  <a:pt x="2599167" y="649130"/>
                  <a:pt x="2614013" y="649971"/>
                  <a:pt x="2628143" y="647953"/>
                </a:cubicBezTo>
                <a:cubicBezTo>
                  <a:pt x="2638236" y="641897"/>
                  <a:pt x="2647493" y="634157"/>
                  <a:pt x="2658421" y="629786"/>
                </a:cubicBezTo>
                <a:cubicBezTo>
                  <a:pt x="2667977" y="625963"/>
                  <a:pt x="2680135" y="629439"/>
                  <a:pt x="2688699" y="623730"/>
                </a:cubicBezTo>
                <a:cubicBezTo>
                  <a:pt x="2694010" y="620189"/>
                  <a:pt x="2690241" y="610077"/>
                  <a:pt x="2694755" y="605563"/>
                </a:cubicBezTo>
                <a:cubicBezTo>
                  <a:pt x="2709061" y="591257"/>
                  <a:pt x="2738498" y="590453"/>
                  <a:pt x="2755311" y="587396"/>
                </a:cubicBezTo>
                <a:cubicBezTo>
                  <a:pt x="2765437" y="585555"/>
                  <a:pt x="2775496" y="583359"/>
                  <a:pt x="2785589" y="581341"/>
                </a:cubicBezTo>
                <a:cubicBezTo>
                  <a:pt x="2797700" y="573267"/>
                  <a:pt x="2808544" y="562852"/>
                  <a:pt x="2821923" y="557118"/>
                </a:cubicBezTo>
                <a:lnTo>
                  <a:pt x="2906702" y="520784"/>
                </a:lnTo>
                <a:cubicBezTo>
                  <a:pt x="2916720" y="516566"/>
                  <a:pt x="2926668" y="512111"/>
                  <a:pt x="2936980" y="508673"/>
                </a:cubicBezTo>
                <a:cubicBezTo>
                  <a:pt x="2943036" y="506654"/>
                  <a:pt x="2949220" y="504988"/>
                  <a:pt x="2955147" y="502617"/>
                </a:cubicBezTo>
                <a:cubicBezTo>
                  <a:pt x="2969420" y="496908"/>
                  <a:pt x="2982705" y="488496"/>
                  <a:pt x="2997536" y="484451"/>
                </a:cubicBezTo>
                <a:cubicBezTo>
                  <a:pt x="3027326" y="476327"/>
                  <a:pt x="3057913" y="471360"/>
                  <a:pt x="3088371" y="466284"/>
                </a:cubicBezTo>
                <a:cubicBezTo>
                  <a:pt x="3106401" y="463279"/>
                  <a:pt x="3124776" y="462813"/>
                  <a:pt x="3142871" y="460228"/>
                </a:cubicBezTo>
                <a:cubicBezTo>
                  <a:pt x="3153060" y="458772"/>
                  <a:pt x="3163056" y="456191"/>
                  <a:pt x="3173149" y="454172"/>
                </a:cubicBezTo>
                <a:cubicBezTo>
                  <a:pt x="3225542" y="427977"/>
                  <a:pt x="3181118" y="447666"/>
                  <a:pt x="3282151" y="423894"/>
                </a:cubicBezTo>
                <a:cubicBezTo>
                  <a:pt x="3288364" y="422432"/>
                  <a:pt x="3294087" y="419224"/>
                  <a:pt x="3300318" y="417839"/>
                </a:cubicBezTo>
                <a:cubicBezTo>
                  <a:pt x="3312304" y="415176"/>
                  <a:pt x="3324540" y="413802"/>
                  <a:pt x="3336651" y="411783"/>
                </a:cubicBezTo>
                <a:cubicBezTo>
                  <a:pt x="3358840" y="389596"/>
                  <a:pt x="3340133" y="403609"/>
                  <a:pt x="3385097" y="393616"/>
                </a:cubicBezTo>
                <a:cubicBezTo>
                  <a:pt x="3391328" y="392231"/>
                  <a:pt x="3397071" y="389108"/>
                  <a:pt x="3403263" y="387560"/>
                </a:cubicBezTo>
                <a:cubicBezTo>
                  <a:pt x="3421317" y="383046"/>
                  <a:pt x="3439630" y="379633"/>
                  <a:pt x="3457764" y="375449"/>
                </a:cubicBezTo>
                <a:cubicBezTo>
                  <a:pt x="3465874" y="373578"/>
                  <a:pt x="3473877" y="371265"/>
                  <a:pt x="3481987" y="369394"/>
                </a:cubicBezTo>
                <a:cubicBezTo>
                  <a:pt x="3500120" y="365209"/>
                  <a:pt x="3518724" y="362833"/>
                  <a:pt x="3536487" y="357282"/>
                </a:cubicBezTo>
                <a:cubicBezTo>
                  <a:pt x="3551160" y="352697"/>
                  <a:pt x="3564603" y="344824"/>
                  <a:pt x="3578877" y="339115"/>
                </a:cubicBezTo>
                <a:cubicBezTo>
                  <a:pt x="3584804" y="336744"/>
                  <a:pt x="3591177" y="335574"/>
                  <a:pt x="3597044" y="333060"/>
                </a:cubicBezTo>
                <a:cubicBezTo>
                  <a:pt x="3605341" y="329504"/>
                  <a:pt x="3612557" y="323324"/>
                  <a:pt x="3621266" y="320949"/>
                </a:cubicBezTo>
                <a:cubicBezTo>
                  <a:pt x="3635036" y="317193"/>
                  <a:pt x="3649548" y="317063"/>
                  <a:pt x="3663655" y="314893"/>
                </a:cubicBezTo>
                <a:cubicBezTo>
                  <a:pt x="3675791" y="313026"/>
                  <a:pt x="3688025" y="311598"/>
                  <a:pt x="3699989" y="308837"/>
                </a:cubicBezTo>
                <a:cubicBezTo>
                  <a:pt x="3763523" y="294175"/>
                  <a:pt x="3731099" y="295414"/>
                  <a:pt x="3808991" y="272504"/>
                </a:cubicBezTo>
                <a:cubicBezTo>
                  <a:pt x="3820770" y="269040"/>
                  <a:pt x="3833213" y="268467"/>
                  <a:pt x="3845324" y="266448"/>
                </a:cubicBezTo>
                <a:cubicBezTo>
                  <a:pt x="3908739" y="241083"/>
                  <a:pt x="3852254" y="261544"/>
                  <a:pt x="3966437" y="236170"/>
                </a:cubicBezTo>
                <a:cubicBezTo>
                  <a:pt x="3972668" y="234785"/>
                  <a:pt x="3978373" y="231499"/>
                  <a:pt x="3984604" y="230114"/>
                </a:cubicBezTo>
                <a:cubicBezTo>
                  <a:pt x="3996590" y="227450"/>
                  <a:pt x="4008827" y="226077"/>
                  <a:pt x="4020938" y="224058"/>
                </a:cubicBezTo>
                <a:cubicBezTo>
                  <a:pt x="4029012" y="215984"/>
                  <a:pt x="4034765" y="204561"/>
                  <a:pt x="4045160" y="199836"/>
                </a:cubicBezTo>
                <a:cubicBezTo>
                  <a:pt x="4058154" y="193930"/>
                  <a:pt x="4073553" y="196579"/>
                  <a:pt x="4087549" y="193780"/>
                </a:cubicBezTo>
                <a:cubicBezTo>
                  <a:pt x="4103871" y="190516"/>
                  <a:pt x="4120133" y="186716"/>
                  <a:pt x="4135995" y="181669"/>
                </a:cubicBezTo>
                <a:cubicBezTo>
                  <a:pt x="4319645" y="123236"/>
                  <a:pt x="4140251" y="177802"/>
                  <a:pt x="4275274" y="127168"/>
                </a:cubicBezTo>
                <a:cubicBezTo>
                  <a:pt x="4295856" y="119450"/>
                  <a:pt x="4346236" y="108466"/>
                  <a:pt x="4366108" y="102946"/>
                </a:cubicBezTo>
                <a:cubicBezTo>
                  <a:pt x="4386414" y="97306"/>
                  <a:pt x="4406479" y="90835"/>
                  <a:pt x="4426665" y="84779"/>
                </a:cubicBezTo>
                <a:cubicBezTo>
                  <a:pt x="4440795" y="74686"/>
                  <a:pt x="4452252" y="58884"/>
                  <a:pt x="4469054" y="54501"/>
                </a:cubicBezTo>
                <a:cubicBezTo>
                  <a:pt x="4500366" y="46333"/>
                  <a:pt x="4533762" y="51832"/>
                  <a:pt x="4565944" y="48445"/>
                </a:cubicBezTo>
                <a:cubicBezTo>
                  <a:pt x="4572292" y="47777"/>
                  <a:pt x="4578055" y="44408"/>
                  <a:pt x="4584111" y="42390"/>
                </a:cubicBezTo>
                <a:cubicBezTo>
                  <a:pt x="4631830" y="10576"/>
                  <a:pt x="4559712" y="54553"/>
                  <a:pt x="4662834" y="24223"/>
                </a:cubicBezTo>
                <a:cubicBezTo>
                  <a:pt x="4678447" y="19631"/>
                  <a:pt x="4691094" y="8074"/>
                  <a:pt x="4705224" y="0"/>
                </a:cubicBezTo>
                <a:cubicBezTo>
                  <a:pt x="4850559" y="4037"/>
                  <a:pt x="4996067" y="3956"/>
                  <a:pt x="5141229" y="12111"/>
                </a:cubicBezTo>
                <a:cubicBezTo>
                  <a:pt x="5183927" y="14510"/>
                  <a:pt x="5230796" y="28630"/>
                  <a:pt x="5274453" y="36334"/>
                </a:cubicBezTo>
                <a:lnTo>
                  <a:pt x="5347120" y="48445"/>
                </a:lnTo>
                <a:cubicBezTo>
                  <a:pt x="5361219" y="50671"/>
                  <a:pt x="5375431" y="52154"/>
                  <a:pt x="5389510" y="54501"/>
                </a:cubicBezTo>
                <a:cubicBezTo>
                  <a:pt x="5428219" y="60953"/>
                  <a:pt x="5408230" y="60557"/>
                  <a:pt x="5425844" y="60557"/>
                </a:cubicBezTo>
              </a:path>
            </a:pathLst>
          </a:custGeom>
          <a:noFill/>
          <a:ln w="19050" algn="ctr">
            <a:solidFill>
              <a:schemeClr val="accent1">
                <a:lumMod val="50000"/>
              </a:schemeClr>
            </a:solidFill>
            <a:miter lim="800000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261967" y="2227176"/>
            <a:ext cx="5437955" cy="3058092"/>
          </a:xfrm>
          <a:custGeom>
            <a:avLst/>
            <a:gdLst>
              <a:gd name="connsiteX0" fmla="*/ 0 w 5474288"/>
              <a:gd name="connsiteY0" fmla="*/ 3058092 h 3058092"/>
              <a:gd name="connsiteX1" fmla="*/ 133223 w 5474288"/>
              <a:gd name="connsiteY1" fmla="*/ 2979369 h 3058092"/>
              <a:gd name="connsiteX2" fmla="*/ 151390 w 5474288"/>
              <a:gd name="connsiteY2" fmla="*/ 2961202 h 3058092"/>
              <a:gd name="connsiteX3" fmla="*/ 187724 w 5474288"/>
              <a:gd name="connsiteY3" fmla="*/ 2949091 h 3058092"/>
              <a:gd name="connsiteX4" fmla="*/ 242225 w 5474288"/>
              <a:gd name="connsiteY4" fmla="*/ 2906702 h 3058092"/>
              <a:gd name="connsiteX5" fmla="*/ 284614 w 5474288"/>
              <a:gd name="connsiteY5" fmla="*/ 2876423 h 3058092"/>
              <a:gd name="connsiteX6" fmla="*/ 339115 w 5474288"/>
              <a:gd name="connsiteY6" fmla="*/ 2852201 h 3058092"/>
              <a:gd name="connsiteX7" fmla="*/ 351226 w 5474288"/>
              <a:gd name="connsiteY7" fmla="*/ 2834034 h 3058092"/>
              <a:gd name="connsiteX8" fmla="*/ 387560 w 5474288"/>
              <a:gd name="connsiteY8" fmla="*/ 2809811 h 3058092"/>
              <a:gd name="connsiteX9" fmla="*/ 448116 w 5474288"/>
              <a:gd name="connsiteY9" fmla="*/ 2773478 h 3058092"/>
              <a:gd name="connsiteX10" fmla="*/ 460227 w 5474288"/>
              <a:gd name="connsiteY10" fmla="*/ 2761366 h 3058092"/>
              <a:gd name="connsiteX11" fmla="*/ 466283 w 5474288"/>
              <a:gd name="connsiteY11" fmla="*/ 2743200 h 3058092"/>
              <a:gd name="connsiteX12" fmla="*/ 490506 w 5474288"/>
              <a:gd name="connsiteY12" fmla="*/ 2737144 h 3058092"/>
              <a:gd name="connsiteX13" fmla="*/ 526839 w 5474288"/>
              <a:gd name="connsiteY13" fmla="*/ 2706866 h 3058092"/>
              <a:gd name="connsiteX14" fmla="*/ 538951 w 5474288"/>
              <a:gd name="connsiteY14" fmla="*/ 2688699 h 3058092"/>
              <a:gd name="connsiteX15" fmla="*/ 557117 w 5474288"/>
              <a:gd name="connsiteY15" fmla="*/ 2664476 h 3058092"/>
              <a:gd name="connsiteX16" fmla="*/ 575284 w 5474288"/>
              <a:gd name="connsiteY16" fmla="*/ 2658421 h 3058092"/>
              <a:gd name="connsiteX17" fmla="*/ 587396 w 5474288"/>
              <a:gd name="connsiteY17" fmla="*/ 2628143 h 3058092"/>
              <a:gd name="connsiteX18" fmla="*/ 611618 w 5474288"/>
              <a:gd name="connsiteY18" fmla="*/ 2609976 h 3058092"/>
              <a:gd name="connsiteX19" fmla="*/ 647952 w 5474288"/>
              <a:gd name="connsiteY19" fmla="*/ 2567586 h 3058092"/>
              <a:gd name="connsiteX20" fmla="*/ 678230 w 5474288"/>
              <a:gd name="connsiteY20" fmla="*/ 2549419 h 3058092"/>
              <a:gd name="connsiteX21" fmla="*/ 702453 w 5474288"/>
              <a:gd name="connsiteY21" fmla="*/ 2525197 h 3058092"/>
              <a:gd name="connsiteX22" fmla="*/ 720619 w 5474288"/>
              <a:gd name="connsiteY22" fmla="*/ 2470696 h 3058092"/>
              <a:gd name="connsiteX23" fmla="*/ 738786 w 5474288"/>
              <a:gd name="connsiteY23" fmla="*/ 2446474 h 3058092"/>
              <a:gd name="connsiteX24" fmla="*/ 769064 w 5474288"/>
              <a:gd name="connsiteY24" fmla="*/ 2410140 h 3058092"/>
              <a:gd name="connsiteX25" fmla="*/ 787231 w 5474288"/>
              <a:gd name="connsiteY25" fmla="*/ 2379862 h 3058092"/>
              <a:gd name="connsiteX26" fmla="*/ 799343 w 5474288"/>
              <a:gd name="connsiteY26" fmla="*/ 2361695 h 3058092"/>
              <a:gd name="connsiteX27" fmla="*/ 805398 w 5474288"/>
              <a:gd name="connsiteY27" fmla="*/ 2337472 h 3058092"/>
              <a:gd name="connsiteX28" fmla="*/ 835676 w 5474288"/>
              <a:gd name="connsiteY28" fmla="*/ 2325361 h 3058092"/>
              <a:gd name="connsiteX29" fmla="*/ 865955 w 5474288"/>
              <a:gd name="connsiteY29" fmla="*/ 2289027 h 3058092"/>
              <a:gd name="connsiteX30" fmla="*/ 890177 w 5474288"/>
              <a:gd name="connsiteY30" fmla="*/ 2270860 h 3058092"/>
              <a:gd name="connsiteX31" fmla="*/ 926511 w 5474288"/>
              <a:gd name="connsiteY31" fmla="*/ 2234527 h 3058092"/>
              <a:gd name="connsiteX32" fmla="*/ 956789 w 5474288"/>
              <a:gd name="connsiteY32" fmla="*/ 2210304 h 3058092"/>
              <a:gd name="connsiteX33" fmla="*/ 968900 w 5474288"/>
              <a:gd name="connsiteY33" fmla="*/ 2192137 h 3058092"/>
              <a:gd name="connsiteX34" fmla="*/ 999178 w 5474288"/>
              <a:gd name="connsiteY34" fmla="*/ 2180026 h 3058092"/>
              <a:gd name="connsiteX35" fmla="*/ 1017345 w 5474288"/>
              <a:gd name="connsiteY35" fmla="*/ 2161859 h 3058092"/>
              <a:gd name="connsiteX36" fmla="*/ 1023401 w 5474288"/>
              <a:gd name="connsiteY36" fmla="*/ 2143692 h 3058092"/>
              <a:gd name="connsiteX37" fmla="*/ 1041568 w 5474288"/>
              <a:gd name="connsiteY37" fmla="*/ 2131581 h 3058092"/>
              <a:gd name="connsiteX38" fmla="*/ 1059735 w 5474288"/>
              <a:gd name="connsiteY38" fmla="*/ 2113414 h 3058092"/>
              <a:gd name="connsiteX39" fmla="*/ 1065790 w 5474288"/>
              <a:gd name="connsiteY39" fmla="*/ 2095247 h 3058092"/>
              <a:gd name="connsiteX40" fmla="*/ 1108180 w 5474288"/>
              <a:gd name="connsiteY40" fmla="*/ 2064969 h 3058092"/>
              <a:gd name="connsiteX41" fmla="*/ 1144513 w 5474288"/>
              <a:gd name="connsiteY41" fmla="*/ 2028635 h 3058092"/>
              <a:gd name="connsiteX42" fmla="*/ 1162680 w 5474288"/>
              <a:gd name="connsiteY42" fmla="*/ 2010468 h 3058092"/>
              <a:gd name="connsiteX43" fmla="*/ 1180847 w 5474288"/>
              <a:gd name="connsiteY43" fmla="*/ 1998357 h 3058092"/>
              <a:gd name="connsiteX44" fmla="*/ 1211125 w 5474288"/>
              <a:gd name="connsiteY44" fmla="*/ 1974135 h 3058092"/>
              <a:gd name="connsiteX45" fmla="*/ 1271682 w 5474288"/>
              <a:gd name="connsiteY45" fmla="*/ 1943856 h 3058092"/>
              <a:gd name="connsiteX46" fmla="*/ 1314071 w 5474288"/>
              <a:gd name="connsiteY46" fmla="*/ 1907523 h 3058092"/>
              <a:gd name="connsiteX47" fmla="*/ 1368572 w 5474288"/>
              <a:gd name="connsiteY47" fmla="*/ 1877245 h 3058092"/>
              <a:gd name="connsiteX48" fmla="*/ 1423072 w 5474288"/>
              <a:gd name="connsiteY48" fmla="*/ 1828800 h 3058092"/>
              <a:gd name="connsiteX49" fmla="*/ 1477573 w 5474288"/>
              <a:gd name="connsiteY49" fmla="*/ 1810633 h 3058092"/>
              <a:gd name="connsiteX50" fmla="*/ 1526018 w 5474288"/>
              <a:gd name="connsiteY50" fmla="*/ 1768243 h 3058092"/>
              <a:gd name="connsiteX51" fmla="*/ 1586574 w 5474288"/>
              <a:gd name="connsiteY51" fmla="*/ 1744021 h 3058092"/>
              <a:gd name="connsiteX52" fmla="*/ 1628964 w 5474288"/>
              <a:gd name="connsiteY52" fmla="*/ 1713743 h 3058092"/>
              <a:gd name="connsiteX53" fmla="*/ 1653186 w 5474288"/>
              <a:gd name="connsiteY53" fmla="*/ 1689520 h 3058092"/>
              <a:gd name="connsiteX54" fmla="*/ 1683464 w 5474288"/>
              <a:gd name="connsiteY54" fmla="*/ 1683464 h 3058092"/>
              <a:gd name="connsiteX55" fmla="*/ 1713743 w 5474288"/>
              <a:gd name="connsiteY55" fmla="*/ 1653186 h 3058092"/>
              <a:gd name="connsiteX56" fmla="*/ 1725854 w 5474288"/>
              <a:gd name="connsiteY56" fmla="*/ 1635019 h 3058092"/>
              <a:gd name="connsiteX57" fmla="*/ 1756132 w 5474288"/>
              <a:gd name="connsiteY57" fmla="*/ 1628964 h 3058092"/>
              <a:gd name="connsiteX58" fmla="*/ 1774299 w 5474288"/>
              <a:gd name="connsiteY58" fmla="*/ 1622908 h 3058092"/>
              <a:gd name="connsiteX59" fmla="*/ 1804577 w 5474288"/>
              <a:gd name="connsiteY59" fmla="*/ 1586574 h 3058092"/>
              <a:gd name="connsiteX60" fmla="*/ 1865133 w 5474288"/>
              <a:gd name="connsiteY60" fmla="*/ 1556296 h 3058092"/>
              <a:gd name="connsiteX61" fmla="*/ 1901467 w 5474288"/>
              <a:gd name="connsiteY61" fmla="*/ 1513907 h 3058092"/>
              <a:gd name="connsiteX62" fmla="*/ 1955968 w 5474288"/>
              <a:gd name="connsiteY62" fmla="*/ 1483629 h 3058092"/>
              <a:gd name="connsiteX63" fmla="*/ 1992302 w 5474288"/>
              <a:gd name="connsiteY63" fmla="*/ 1441239 h 3058092"/>
              <a:gd name="connsiteX64" fmla="*/ 2010468 w 5474288"/>
              <a:gd name="connsiteY64" fmla="*/ 1429128 h 3058092"/>
              <a:gd name="connsiteX65" fmla="*/ 2022580 w 5474288"/>
              <a:gd name="connsiteY65" fmla="*/ 1417017 h 3058092"/>
              <a:gd name="connsiteX66" fmla="*/ 2077080 w 5474288"/>
              <a:gd name="connsiteY66" fmla="*/ 1386739 h 3058092"/>
              <a:gd name="connsiteX67" fmla="*/ 2125525 w 5474288"/>
              <a:gd name="connsiteY67" fmla="*/ 1350405 h 3058092"/>
              <a:gd name="connsiteX68" fmla="*/ 2137637 w 5474288"/>
              <a:gd name="connsiteY68" fmla="*/ 1332238 h 3058092"/>
              <a:gd name="connsiteX69" fmla="*/ 2204249 w 5474288"/>
              <a:gd name="connsiteY69" fmla="*/ 1289849 h 3058092"/>
              <a:gd name="connsiteX70" fmla="*/ 2234527 w 5474288"/>
              <a:gd name="connsiteY70" fmla="*/ 1265626 h 3058092"/>
              <a:gd name="connsiteX71" fmla="*/ 2252694 w 5474288"/>
              <a:gd name="connsiteY71" fmla="*/ 1253515 h 3058092"/>
              <a:gd name="connsiteX72" fmla="*/ 2264805 w 5474288"/>
              <a:gd name="connsiteY72" fmla="*/ 1235348 h 3058092"/>
              <a:gd name="connsiteX73" fmla="*/ 2289027 w 5474288"/>
              <a:gd name="connsiteY73" fmla="*/ 1229292 h 3058092"/>
              <a:gd name="connsiteX74" fmla="*/ 2313250 w 5474288"/>
              <a:gd name="connsiteY74" fmla="*/ 1211125 h 3058092"/>
              <a:gd name="connsiteX75" fmla="*/ 2337472 w 5474288"/>
              <a:gd name="connsiteY75" fmla="*/ 1174792 h 3058092"/>
              <a:gd name="connsiteX76" fmla="*/ 2355639 w 5474288"/>
              <a:gd name="connsiteY76" fmla="*/ 1168736 h 3058092"/>
              <a:gd name="connsiteX77" fmla="*/ 2440418 w 5474288"/>
              <a:gd name="connsiteY77" fmla="*/ 1102124 h 3058092"/>
              <a:gd name="connsiteX78" fmla="*/ 2470696 w 5474288"/>
              <a:gd name="connsiteY78" fmla="*/ 1059735 h 3058092"/>
              <a:gd name="connsiteX79" fmla="*/ 2500974 w 5474288"/>
              <a:gd name="connsiteY79" fmla="*/ 1047623 h 3058092"/>
              <a:gd name="connsiteX80" fmla="*/ 2507030 w 5474288"/>
              <a:gd name="connsiteY80" fmla="*/ 1029456 h 3058092"/>
              <a:gd name="connsiteX81" fmla="*/ 2549419 w 5474288"/>
              <a:gd name="connsiteY81" fmla="*/ 993123 h 3058092"/>
              <a:gd name="connsiteX82" fmla="*/ 2573642 w 5474288"/>
              <a:gd name="connsiteY82" fmla="*/ 974956 h 3058092"/>
              <a:gd name="connsiteX83" fmla="*/ 2591809 w 5474288"/>
              <a:gd name="connsiteY83" fmla="*/ 962845 h 3058092"/>
              <a:gd name="connsiteX84" fmla="*/ 2652365 w 5474288"/>
              <a:gd name="connsiteY84" fmla="*/ 902288 h 3058092"/>
              <a:gd name="connsiteX85" fmla="*/ 2670532 w 5474288"/>
              <a:gd name="connsiteY85" fmla="*/ 878066 h 3058092"/>
              <a:gd name="connsiteX86" fmla="*/ 2706866 w 5474288"/>
              <a:gd name="connsiteY86" fmla="*/ 859899 h 3058092"/>
              <a:gd name="connsiteX87" fmla="*/ 2761366 w 5474288"/>
              <a:gd name="connsiteY87" fmla="*/ 823565 h 3058092"/>
              <a:gd name="connsiteX88" fmla="*/ 2779533 w 5474288"/>
              <a:gd name="connsiteY88" fmla="*/ 811454 h 3058092"/>
              <a:gd name="connsiteX89" fmla="*/ 2797700 w 5474288"/>
              <a:gd name="connsiteY89" fmla="*/ 793287 h 3058092"/>
              <a:gd name="connsiteX90" fmla="*/ 2840090 w 5474288"/>
              <a:gd name="connsiteY90" fmla="*/ 763009 h 3058092"/>
              <a:gd name="connsiteX91" fmla="*/ 2864312 w 5474288"/>
              <a:gd name="connsiteY91" fmla="*/ 732731 h 3058092"/>
              <a:gd name="connsiteX92" fmla="*/ 2876423 w 5474288"/>
              <a:gd name="connsiteY92" fmla="*/ 714564 h 3058092"/>
              <a:gd name="connsiteX93" fmla="*/ 2900646 w 5474288"/>
              <a:gd name="connsiteY93" fmla="*/ 696397 h 3058092"/>
              <a:gd name="connsiteX94" fmla="*/ 2912757 w 5474288"/>
              <a:gd name="connsiteY94" fmla="*/ 672174 h 3058092"/>
              <a:gd name="connsiteX95" fmla="*/ 2967258 w 5474288"/>
              <a:gd name="connsiteY95" fmla="*/ 635841 h 3058092"/>
              <a:gd name="connsiteX96" fmla="*/ 2985425 w 5474288"/>
              <a:gd name="connsiteY96" fmla="*/ 593451 h 3058092"/>
              <a:gd name="connsiteX97" fmla="*/ 3003592 w 5474288"/>
              <a:gd name="connsiteY97" fmla="*/ 587396 h 3058092"/>
              <a:gd name="connsiteX98" fmla="*/ 3021759 w 5474288"/>
              <a:gd name="connsiteY98" fmla="*/ 569229 h 3058092"/>
              <a:gd name="connsiteX99" fmla="*/ 3082315 w 5474288"/>
              <a:gd name="connsiteY99" fmla="*/ 526839 h 3058092"/>
              <a:gd name="connsiteX100" fmla="*/ 3094426 w 5474288"/>
              <a:gd name="connsiteY100" fmla="*/ 508672 h 3058092"/>
              <a:gd name="connsiteX101" fmla="*/ 3112593 w 5474288"/>
              <a:gd name="connsiteY101" fmla="*/ 496561 h 3058092"/>
              <a:gd name="connsiteX102" fmla="*/ 3167094 w 5474288"/>
              <a:gd name="connsiteY102" fmla="*/ 448116 h 3058092"/>
              <a:gd name="connsiteX103" fmla="*/ 3209483 w 5474288"/>
              <a:gd name="connsiteY103" fmla="*/ 411782 h 3058092"/>
              <a:gd name="connsiteX104" fmla="*/ 3251872 w 5474288"/>
              <a:gd name="connsiteY104" fmla="*/ 387560 h 3058092"/>
              <a:gd name="connsiteX105" fmla="*/ 3270039 w 5474288"/>
              <a:gd name="connsiteY105" fmla="*/ 363337 h 3058092"/>
              <a:gd name="connsiteX106" fmla="*/ 3330596 w 5474288"/>
              <a:gd name="connsiteY106" fmla="*/ 345170 h 3058092"/>
              <a:gd name="connsiteX107" fmla="*/ 3415374 w 5474288"/>
              <a:gd name="connsiteY107" fmla="*/ 296725 h 3058092"/>
              <a:gd name="connsiteX108" fmla="*/ 3433541 w 5474288"/>
              <a:gd name="connsiteY108" fmla="*/ 284614 h 3058092"/>
              <a:gd name="connsiteX109" fmla="*/ 3463819 w 5474288"/>
              <a:gd name="connsiteY109" fmla="*/ 272503 h 3058092"/>
              <a:gd name="connsiteX110" fmla="*/ 3494098 w 5474288"/>
              <a:gd name="connsiteY110" fmla="*/ 254336 h 3058092"/>
              <a:gd name="connsiteX111" fmla="*/ 3675766 w 5474288"/>
              <a:gd name="connsiteY111" fmla="*/ 205891 h 3058092"/>
              <a:gd name="connsiteX112" fmla="*/ 3730267 w 5474288"/>
              <a:gd name="connsiteY112" fmla="*/ 193780 h 3058092"/>
              <a:gd name="connsiteX113" fmla="*/ 3778712 w 5474288"/>
              <a:gd name="connsiteY113" fmla="*/ 187724 h 3058092"/>
              <a:gd name="connsiteX114" fmla="*/ 3990659 w 5474288"/>
              <a:gd name="connsiteY114" fmla="*/ 157446 h 3058092"/>
              <a:gd name="connsiteX115" fmla="*/ 4129939 w 5474288"/>
              <a:gd name="connsiteY115" fmla="*/ 121112 h 3058092"/>
              <a:gd name="connsiteX116" fmla="*/ 4202606 w 5474288"/>
              <a:gd name="connsiteY116" fmla="*/ 115056 h 3058092"/>
              <a:gd name="connsiteX117" fmla="*/ 4353997 w 5474288"/>
              <a:gd name="connsiteY117" fmla="*/ 96890 h 3058092"/>
              <a:gd name="connsiteX118" fmla="*/ 4499332 w 5474288"/>
              <a:gd name="connsiteY118" fmla="*/ 72667 h 3058092"/>
              <a:gd name="connsiteX119" fmla="*/ 4559888 w 5474288"/>
              <a:gd name="connsiteY119" fmla="*/ 60556 h 3058092"/>
              <a:gd name="connsiteX120" fmla="*/ 4741557 w 5474288"/>
              <a:gd name="connsiteY120" fmla="*/ 54500 h 3058092"/>
              <a:gd name="connsiteX121" fmla="*/ 4983782 w 5474288"/>
              <a:gd name="connsiteY121" fmla="*/ 36333 h 3058092"/>
              <a:gd name="connsiteX122" fmla="*/ 5098839 w 5474288"/>
              <a:gd name="connsiteY122" fmla="*/ 18166 h 3058092"/>
              <a:gd name="connsiteX123" fmla="*/ 5232063 w 5474288"/>
              <a:gd name="connsiteY123" fmla="*/ 0 h 3058092"/>
              <a:gd name="connsiteX124" fmla="*/ 5456121 w 5474288"/>
              <a:gd name="connsiteY124" fmla="*/ 6055 h 3058092"/>
              <a:gd name="connsiteX125" fmla="*/ 5474288 w 5474288"/>
              <a:gd name="connsiteY125" fmla="*/ 12111 h 305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474288" h="3058092">
                <a:moveTo>
                  <a:pt x="0" y="3058092"/>
                </a:moveTo>
                <a:cubicBezTo>
                  <a:pt x="107410" y="2984248"/>
                  <a:pt x="59708" y="3003874"/>
                  <a:pt x="133223" y="2979369"/>
                </a:cubicBezTo>
                <a:cubicBezTo>
                  <a:pt x="139279" y="2973313"/>
                  <a:pt x="143904" y="2965361"/>
                  <a:pt x="151390" y="2961202"/>
                </a:cubicBezTo>
                <a:cubicBezTo>
                  <a:pt x="162550" y="2955002"/>
                  <a:pt x="187724" y="2949091"/>
                  <a:pt x="187724" y="2949091"/>
                </a:cubicBezTo>
                <a:cubicBezTo>
                  <a:pt x="219026" y="2917789"/>
                  <a:pt x="193934" y="2940505"/>
                  <a:pt x="242225" y="2906702"/>
                </a:cubicBezTo>
                <a:cubicBezTo>
                  <a:pt x="317412" y="2854071"/>
                  <a:pt x="225496" y="2915837"/>
                  <a:pt x="284614" y="2876423"/>
                </a:cubicBezTo>
                <a:cubicBezTo>
                  <a:pt x="311867" y="2835542"/>
                  <a:pt x="275351" y="2880540"/>
                  <a:pt x="339115" y="2852201"/>
                </a:cubicBezTo>
                <a:cubicBezTo>
                  <a:pt x="345766" y="2849245"/>
                  <a:pt x="345749" y="2838827"/>
                  <a:pt x="351226" y="2834034"/>
                </a:cubicBezTo>
                <a:cubicBezTo>
                  <a:pt x="362180" y="2824449"/>
                  <a:pt x="377267" y="2820104"/>
                  <a:pt x="387560" y="2809811"/>
                </a:cubicBezTo>
                <a:cubicBezTo>
                  <a:pt x="425116" y="2772255"/>
                  <a:pt x="403842" y="2782332"/>
                  <a:pt x="448116" y="2773478"/>
                </a:cubicBezTo>
                <a:cubicBezTo>
                  <a:pt x="452153" y="2769441"/>
                  <a:pt x="457290" y="2766262"/>
                  <a:pt x="460227" y="2761366"/>
                </a:cubicBezTo>
                <a:cubicBezTo>
                  <a:pt x="463511" y="2755893"/>
                  <a:pt x="461299" y="2747187"/>
                  <a:pt x="466283" y="2743200"/>
                </a:cubicBezTo>
                <a:cubicBezTo>
                  <a:pt x="472782" y="2738001"/>
                  <a:pt x="482432" y="2739163"/>
                  <a:pt x="490506" y="2737144"/>
                </a:cubicBezTo>
                <a:cubicBezTo>
                  <a:pt x="520011" y="2692885"/>
                  <a:pt x="480743" y="2745279"/>
                  <a:pt x="526839" y="2706866"/>
                </a:cubicBezTo>
                <a:cubicBezTo>
                  <a:pt x="532430" y="2702207"/>
                  <a:pt x="534721" y="2694621"/>
                  <a:pt x="538951" y="2688699"/>
                </a:cubicBezTo>
                <a:cubicBezTo>
                  <a:pt x="544817" y="2680486"/>
                  <a:pt x="549364" y="2670937"/>
                  <a:pt x="557117" y="2664476"/>
                </a:cubicBezTo>
                <a:cubicBezTo>
                  <a:pt x="562021" y="2660390"/>
                  <a:pt x="569228" y="2660439"/>
                  <a:pt x="575284" y="2658421"/>
                </a:cubicBezTo>
                <a:cubicBezTo>
                  <a:pt x="579321" y="2648328"/>
                  <a:pt x="580874" y="2636839"/>
                  <a:pt x="587396" y="2628143"/>
                </a:cubicBezTo>
                <a:cubicBezTo>
                  <a:pt x="593452" y="2620069"/>
                  <a:pt x="603865" y="2616437"/>
                  <a:pt x="611618" y="2609976"/>
                </a:cubicBezTo>
                <a:cubicBezTo>
                  <a:pt x="648902" y="2578905"/>
                  <a:pt x="583865" y="2624552"/>
                  <a:pt x="647952" y="2567586"/>
                </a:cubicBezTo>
                <a:cubicBezTo>
                  <a:pt x="656749" y="2559766"/>
                  <a:pt x="668939" y="2556645"/>
                  <a:pt x="678230" y="2549419"/>
                </a:cubicBezTo>
                <a:cubicBezTo>
                  <a:pt x="687243" y="2542409"/>
                  <a:pt x="694379" y="2533271"/>
                  <a:pt x="702453" y="2525197"/>
                </a:cubicBezTo>
                <a:cubicBezTo>
                  <a:pt x="707441" y="2505242"/>
                  <a:pt x="710253" y="2489354"/>
                  <a:pt x="720619" y="2470696"/>
                </a:cubicBezTo>
                <a:cubicBezTo>
                  <a:pt x="725520" y="2461873"/>
                  <a:pt x="733437" y="2455032"/>
                  <a:pt x="738786" y="2446474"/>
                </a:cubicBezTo>
                <a:cubicBezTo>
                  <a:pt x="760738" y="2411351"/>
                  <a:pt x="738078" y="2430798"/>
                  <a:pt x="769064" y="2410140"/>
                </a:cubicBezTo>
                <a:cubicBezTo>
                  <a:pt x="775120" y="2400047"/>
                  <a:pt x="780993" y="2389843"/>
                  <a:pt x="787231" y="2379862"/>
                </a:cubicBezTo>
                <a:cubicBezTo>
                  <a:pt x="791088" y="2373690"/>
                  <a:pt x="796476" y="2368385"/>
                  <a:pt x="799343" y="2361695"/>
                </a:cubicBezTo>
                <a:cubicBezTo>
                  <a:pt x="802621" y="2354045"/>
                  <a:pt x="799513" y="2343357"/>
                  <a:pt x="805398" y="2337472"/>
                </a:cubicBezTo>
                <a:cubicBezTo>
                  <a:pt x="813084" y="2329786"/>
                  <a:pt x="825583" y="2329398"/>
                  <a:pt x="835676" y="2325361"/>
                </a:cubicBezTo>
                <a:cubicBezTo>
                  <a:pt x="845927" y="2311693"/>
                  <a:pt x="853123" y="2299721"/>
                  <a:pt x="865955" y="2289027"/>
                </a:cubicBezTo>
                <a:cubicBezTo>
                  <a:pt x="873708" y="2282566"/>
                  <a:pt x="882675" y="2277612"/>
                  <a:pt x="890177" y="2270860"/>
                </a:cubicBezTo>
                <a:cubicBezTo>
                  <a:pt x="902908" y="2259402"/>
                  <a:pt x="913137" y="2245227"/>
                  <a:pt x="926511" y="2234527"/>
                </a:cubicBezTo>
                <a:cubicBezTo>
                  <a:pt x="936604" y="2226453"/>
                  <a:pt x="947650" y="2219443"/>
                  <a:pt x="956789" y="2210304"/>
                </a:cubicBezTo>
                <a:cubicBezTo>
                  <a:pt x="961935" y="2205158"/>
                  <a:pt x="962978" y="2196367"/>
                  <a:pt x="968900" y="2192137"/>
                </a:cubicBezTo>
                <a:cubicBezTo>
                  <a:pt x="977745" y="2185819"/>
                  <a:pt x="989085" y="2184063"/>
                  <a:pt x="999178" y="2180026"/>
                </a:cubicBezTo>
                <a:cubicBezTo>
                  <a:pt x="1005234" y="2173970"/>
                  <a:pt x="1012594" y="2168985"/>
                  <a:pt x="1017345" y="2161859"/>
                </a:cubicBezTo>
                <a:cubicBezTo>
                  <a:pt x="1020886" y="2156548"/>
                  <a:pt x="1019413" y="2148676"/>
                  <a:pt x="1023401" y="2143692"/>
                </a:cubicBezTo>
                <a:cubicBezTo>
                  <a:pt x="1027948" y="2138009"/>
                  <a:pt x="1035977" y="2136240"/>
                  <a:pt x="1041568" y="2131581"/>
                </a:cubicBezTo>
                <a:cubicBezTo>
                  <a:pt x="1048147" y="2126098"/>
                  <a:pt x="1053679" y="2119470"/>
                  <a:pt x="1059735" y="2113414"/>
                </a:cubicBezTo>
                <a:cubicBezTo>
                  <a:pt x="1061753" y="2107358"/>
                  <a:pt x="1062506" y="2100721"/>
                  <a:pt x="1065790" y="2095247"/>
                </a:cubicBezTo>
                <a:cubicBezTo>
                  <a:pt x="1073452" y="2082478"/>
                  <a:pt x="1099339" y="2070274"/>
                  <a:pt x="1108180" y="2064969"/>
                </a:cubicBezTo>
                <a:cubicBezTo>
                  <a:pt x="1147660" y="1999169"/>
                  <a:pt x="1105404" y="2054709"/>
                  <a:pt x="1144513" y="2028635"/>
                </a:cubicBezTo>
                <a:cubicBezTo>
                  <a:pt x="1151639" y="2023884"/>
                  <a:pt x="1156101" y="2015951"/>
                  <a:pt x="1162680" y="2010468"/>
                </a:cubicBezTo>
                <a:cubicBezTo>
                  <a:pt x="1168271" y="2005809"/>
                  <a:pt x="1175025" y="2002724"/>
                  <a:pt x="1180847" y="1998357"/>
                </a:cubicBezTo>
                <a:cubicBezTo>
                  <a:pt x="1191187" y="1990602"/>
                  <a:pt x="1200785" y="1981890"/>
                  <a:pt x="1211125" y="1974135"/>
                </a:cubicBezTo>
                <a:cubicBezTo>
                  <a:pt x="1242752" y="1950415"/>
                  <a:pt x="1221189" y="1971397"/>
                  <a:pt x="1271682" y="1943856"/>
                </a:cubicBezTo>
                <a:cubicBezTo>
                  <a:pt x="1303920" y="1926272"/>
                  <a:pt x="1287779" y="1927972"/>
                  <a:pt x="1314071" y="1907523"/>
                </a:cubicBezTo>
                <a:cubicBezTo>
                  <a:pt x="1345306" y="1883229"/>
                  <a:pt x="1341161" y="1886381"/>
                  <a:pt x="1368572" y="1877245"/>
                </a:cubicBezTo>
                <a:cubicBezTo>
                  <a:pt x="1377352" y="1868465"/>
                  <a:pt x="1404549" y="1836518"/>
                  <a:pt x="1423072" y="1828800"/>
                </a:cubicBezTo>
                <a:cubicBezTo>
                  <a:pt x="1440749" y="1821435"/>
                  <a:pt x="1459406" y="1816689"/>
                  <a:pt x="1477573" y="1810633"/>
                </a:cubicBezTo>
                <a:cubicBezTo>
                  <a:pt x="1495081" y="1793125"/>
                  <a:pt x="1503841" y="1783028"/>
                  <a:pt x="1526018" y="1768243"/>
                </a:cubicBezTo>
                <a:cubicBezTo>
                  <a:pt x="1543837" y="1756364"/>
                  <a:pt x="1566882" y="1750585"/>
                  <a:pt x="1586574" y="1744021"/>
                </a:cubicBezTo>
                <a:cubicBezTo>
                  <a:pt x="1600704" y="1733928"/>
                  <a:pt x="1615525" y="1724739"/>
                  <a:pt x="1628964" y="1713743"/>
                </a:cubicBezTo>
                <a:cubicBezTo>
                  <a:pt x="1637801" y="1706512"/>
                  <a:pt x="1643204" y="1695066"/>
                  <a:pt x="1653186" y="1689520"/>
                </a:cubicBezTo>
                <a:cubicBezTo>
                  <a:pt x="1662183" y="1684521"/>
                  <a:pt x="1673371" y="1685483"/>
                  <a:pt x="1683464" y="1683464"/>
                </a:cubicBezTo>
                <a:cubicBezTo>
                  <a:pt x="1693557" y="1673371"/>
                  <a:pt x="1704344" y="1663928"/>
                  <a:pt x="1713743" y="1653186"/>
                </a:cubicBezTo>
                <a:cubicBezTo>
                  <a:pt x="1718536" y="1647709"/>
                  <a:pt x="1719535" y="1638630"/>
                  <a:pt x="1725854" y="1635019"/>
                </a:cubicBezTo>
                <a:cubicBezTo>
                  <a:pt x="1734790" y="1629913"/>
                  <a:pt x="1746147" y="1631460"/>
                  <a:pt x="1756132" y="1628964"/>
                </a:cubicBezTo>
                <a:cubicBezTo>
                  <a:pt x="1762325" y="1627416"/>
                  <a:pt x="1768243" y="1624927"/>
                  <a:pt x="1774299" y="1622908"/>
                </a:cubicBezTo>
                <a:cubicBezTo>
                  <a:pt x="1782547" y="1610536"/>
                  <a:pt x="1791399" y="1594683"/>
                  <a:pt x="1804577" y="1586574"/>
                </a:cubicBezTo>
                <a:cubicBezTo>
                  <a:pt x="1823797" y="1574746"/>
                  <a:pt x="1865133" y="1556296"/>
                  <a:pt x="1865133" y="1556296"/>
                </a:cubicBezTo>
                <a:cubicBezTo>
                  <a:pt x="1877244" y="1542166"/>
                  <a:pt x="1887697" y="1526425"/>
                  <a:pt x="1901467" y="1513907"/>
                </a:cubicBezTo>
                <a:cubicBezTo>
                  <a:pt x="1910763" y="1505456"/>
                  <a:pt x="1943247" y="1489989"/>
                  <a:pt x="1955968" y="1483629"/>
                </a:cubicBezTo>
                <a:cubicBezTo>
                  <a:pt x="1969334" y="1465808"/>
                  <a:pt x="1975432" y="1455298"/>
                  <a:pt x="1992302" y="1441239"/>
                </a:cubicBezTo>
                <a:cubicBezTo>
                  <a:pt x="1997893" y="1436580"/>
                  <a:pt x="2004785" y="1433674"/>
                  <a:pt x="2010468" y="1429128"/>
                </a:cubicBezTo>
                <a:cubicBezTo>
                  <a:pt x="2014926" y="1425561"/>
                  <a:pt x="2017763" y="1420082"/>
                  <a:pt x="2022580" y="1417017"/>
                </a:cubicBezTo>
                <a:cubicBezTo>
                  <a:pt x="2040113" y="1405860"/>
                  <a:pt x="2058913" y="1396832"/>
                  <a:pt x="2077080" y="1386739"/>
                </a:cubicBezTo>
                <a:cubicBezTo>
                  <a:pt x="2101636" y="1337628"/>
                  <a:pt x="2071104" y="1384418"/>
                  <a:pt x="2125525" y="1350405"/>
                </a:cubicBezTo>
                <a:cubicBezTo>
                  <a:pt x="2131697" y="1346548"/>
                  <a:pt x="2132160" y="1337031"/>
                  <a:pt x="2137637" y="1332238"/>
                </a:cubicBezTo>
                <a:cubicBezTo>
                  <a:pt x="2159086" y="1313470"/>
                  <a:pt x="2181443" y="1305813"/>
                  <a:pt x="2204249" y="1289849"/>
                </a:cubicBezTo>
                <a:cubicBezTo>
                  <a:pt x="2214838" y="1282437"/>
                  <a:pt x="2224187" y="1273381"/>
                  <a:pt x="2234527" y="1265626"/>
                </a:cubicBezTo>
                <a:cubicBezTo>
                  <a:pt x="2240349" y="1261259"/>
                  <a:pt x="2246638" y="1257552"/>
                  <a:pt x="2252694" y="1253515"/>
                </a:cubicBezTo>
                <a:cubicBezTo>
                  <a:pt x="2256731" y="1247459"/>
                  <a:pt x="2258749" y="1239385"/>
                  <a:pt x="2264805" y="1235348"/>
                </a:cubicBezTo>
                <a:cubicBezTo>
                  <a:pt x="2271730" y="1230731"/>
                  <a:pt x="2281583" y="1233014"/>
                  <a:pt x="2289027" y="1229292"/>
                </a:cubicBezTo>
                <a:cubicBezTo>
                  <a:pt x="2298054" y="1224778"/>
                  <a:pt x="2305176" y="1217181"/>
                  <a:pt x="2313250" y="1211125"/>
                </a:cubicBezTo>
                <a:cubicBezTo>
                  <a:pt x="2319599" y="1192079"/>
                  <a:pt x="2318033" y="1187752"/>
                  <a:pt x="2337472" y="1174792"/>
                </a:cubicBezTo>
                <a:cubicBezTo>
                  <a:pt x="2342783" y="1171251"/>
                  <a:pt x="2349583" y="1170755"/>
                  <a:pt x="2355639" y="1168736"/>
                </a:cubicBezTo>
                <a:cubicBezTo>
                  <a:pt x="2422081" y="1102295"/>
                  <a:pt x="2388502" y="1115104"/>
                  <a:pt x="2440418" y="1102124"/>
                </a:cubicBezTo>
                <a:cubicBezTo>
                  <a:pt x="2450511" y="1087994"/>
                  <a:pt x="2457789" y="1071351"/>
                  <a:pt x="2470696" y="1059735"/>
                </a:cubicBezTo>
                <a:cubicBezTo>
                  <a:pt x="2478776" y="1052463"/>
                  <a:pt x="2492623" y="1054582"/>
                  <a:pt x="2500974" y="1047623"/>
                </a:cubicBezTo>
                <a:cubicBezTo>
                  <a:pt x="2505878" y="1043536"/>
                  <a:pt x="2503647" y="1034869"/>
                  <a:pt x="2507030" y="1029456"/>
                </a:cubicBezTo>
                <a:cubicBezTo>
                  <a:pt x="2527446" y="996792"/>
                  <a:pt x="2522841" y="1001982"/>
                  <a:pt x="2549419" y="993123"/>
                </a:cubicBezTo>
                <a:cubicBezTo>
                  <a:pt x="2557493" y="987067"/>
                  <a:pt x="2565429" y="980822"/>
                  <a:pt x="2573642" y="974956"/>
                </a:cubicBezTo>
                <a:cubicBezTo>
                  <a:pt x="2579564" y="970726"/>
                  <a:pt x="2586974" y="968285"/>
                  <a:pt x="2591809" y="962845"/>
                </a:cubicBezTo>
                <a:cubicBezTo>
                  <a:pt x="2648373" y="899210"/>
                  <a:pt x="2594017" y="937297"/>
                  <a:pt x="2652365" y="902288"/>
                </a:cubicBezTo>
                <a:cubicBezTo>
                  <a:pt x="2658421" y="894214"/>
                  <a:pt x="2662565" y="884262"/>
                  <a:pt x="2670532" y="878066"/>
                </a:cubicBezTo>
                <a:cubicBezTo>
                  <a:pt x="2681221" y="869753"/>
                  <a:pt x="2694979" y="866383"/>
                  <a:pt x="2706866" y="859899"/>
                </a:cubicBezTo>
                <a:cubicBezTo>
                  <a:pt x="2741522" y="840996"/>
                  <a:pt x="2731395" y="844973"/>
                  <a:pt x="2761366" y="823565"/>
                </a:cubicBezTo>
                <a:cubicBezTo>
                  <a:pt x="2767288" y="819335"/>
                  <a:pt x="2773942" y="816113"/>
                  <a:pt x="2779533" y="811454"/>
                </a:cubicBezTo>
                <a:cubicBezTo>
                  <a:pt x="2786112" y="805971"/>
                  <a:pt x="2791013" y="798637"/>
                  <a:pt x="2797700" y="793287"/>
                </a:cubicBezTo>
                <a:cubicBezTo>
                  <a:pt x="2811259" y="782440"/>
                  <a:pt x="2827241" y="774689"/>
                  <a:pt x="2840090" y="763009"/>
                </a:cubicBezTo>
                <a:cubicBezTo>
                  <a:pt x="2849654" y="754315"/>
                  <a:pt x="2856557" y="743071"/>
                  <a:pt x="2864312" y="732731"/>
                </a:cubicBezTo>
                <a:cubicBezTo>
                  <a:pt x="2868679" y="726909"/>
                  <a:pt x="2871277" y="719710"/>
                  <a:pt x="2876423" y="714564"/>
                </a:cubicBezTo>
                <a:cubicBezTo>
                  <a:pt x="2883560" y="707427"/>
                  <a:pt x="2892572" y="702453"/>
                  <a:pt x="2900646" y="696397"/>
                </a:cubicBezTo>
                <a:cubicBezTo>
                  <a:pt x="2904683" y="688323"/>
                  <a:pt x="2906760" y="678921"/>
                  <a:pt x="2912757" y="672174"/>
                </a:cubicBezTo>
                <a:cubicBezTo>
                  <a:pt x="2938802" y="642873"/>
                  <a:pt x="2940286" y="644831"/>
                  <a:pt x="2967258" y="635841"/>
                </a:cubicBezTo>
                <a:cubicBezTo>
                  <a:pt x="2973314" y="621711"/>
                  <a:pt x="2976201" y="605749"/>
                  <a:pt x="2985425" y="593451"/>
                </a:cubicBezTo>
                <a:cubicBezTo>
                  <a:pt x="2989255" y="588344"/>
                  <a:pt x="2998281" y="590937"/>
                  <a:pt x="3003592" y="587396"/>
                </a:cubicBezTo>
                <a:cubicBezTo>
                  <a:pt x="3010718" y="582646"/>
                  <a:pt x="3014908" y="574367"/>
                  <a:pt x="3021759" y="569229"/>
                </a:cubicBezTo>
                <a:cubicBezTo>
                  <a:pt x="3059183" y="541161"/>
                  <a:pt x="3047170" y="561985"/>
                  <a:pt x="3082315" y="526839"/>
                </a:cubicBezTo>
                <a:cubicBezTo>
                  <a:pt x="3087461" y="521693"/>
                  <a:pt x="3089280" y="513818"/>
                  <a:pt x="3094426" y="508672"/>
                </a:cubicBezTo>
                <a:cubicBezTo>
                  <a:pt x="3099572" y="503526"/>
                  <a:pt x="3107447" y="501707"/>
                  <a:pt x="3112593" y="496561"/>
                </a:cubicBezTo>
                <a:cubicBezTo>
                  <a:pt x="3163204" y="445951"/>
                  <a:pt x="3127800" y="461215"/>
                  <a:pt x="3167094" y="448116"/>
                </a:cubicBezTo>
                <a:cubicBezTo>
                  <a:pt x="3181224" y="436005"/>
                  <a:pt x="3194339" y="422599"/>
                  <a:pt x="3209483" y="411782"/>
                </a:cubicBezTo>
                <a:cubicBezTo>
                  <a:pt x="3222726" y="402323"/>
                  <a:pt x="3239164" y="397726"/>
                  <a:pt x="3251872" y="387560"/>
                </a:cubicBezTo>
                <a:cubicBezTo>
                  <a:pt x="3259753" y="381255"/>
                  <a:pt x="3261153" y="368122"/>
                  <a:pt x="3270039" y="363337"/>
                </a:cubicBezTo>
                <a:cubicBezTo>
                  <a:pt x="3288594" y="353346"/>
                  <a:pt x="3310410" y="351226"/>
                  <a:pt x="3330596" y="345170"/>
                </a:cubicBezTo>
                <a:cubicBezTo>
                  <a:pt x="3444558" y="256532"/>
                  <a:pt x="3339569" y="325152"/>
                  <a:pt x="3415374" y="296725"/>
                </a:cubicBezTo>
                <a:cubicBezTo>
                  <a:pt x="3422189" y="294170"/>
                  <a:pt x="3427031" y="287869"/>
                  <a:pt x="3433541" y="284614"/>
                </a:cubicBezTo>
                <a:cubicBezTo>
                  <a:pt x="3443264" y="279753"/>
                  <a:pt x="3454096" y="277364"/>
                  <a:pt x="3463819" y="272503"/>
                </a:cubicBezTo>
                <a:cubicBezTo>
                  <a:pt x="3474347" y="267239"/>
                  <a:pt x="3483279" y="258973"/>
                  <a:pt x="3494098" y="254336"/>
                </a:cubicBezTo>
                <a:cubicBezTo>
                  <a:pt x="3541626" y="233967"/>
                  <a:pt x="3639899" y="214260"/>
                  <a:pt x="3675766" y="205891"/>
                </a:cubicBezTo>
                <a:cubicBezTo>
                  <a:pt x="3693889" y="201662"/>
                  <a:pt x="3711801" y="196088"/>
                  <a:pt x="3730267" y="193780"/>
                </a:cubicBezTo>
                <a:cubicBezTo>
                  <a:pt x="3746415" y="191761"/>
                  <a:pt x="3762700" y="190635"/>
                  <a:pt x="3778712" y="187724"/>
                </a:cubicBezTo>
                <a:cubicBezTo>
                  <a:pt x="3952526" y="156121"/>
                  <a:pt x="3764885" y="178948"/>
                  <a:pt x="3990659" y="157446"/>
                </a:cubicBezTo>
                <a:cubicBezTo>
                  <a:pt x="4037086" y="145335"/>
                  <a:pt x="4082890" y="130522"/>
                  <a:pt x="4129939" y="121112"/>
                </a:cubicBezTo>
                <a:cubicBezTo>
                  <a:pt x="4153773" y="116345"/>
                  <a:pt x="4178523" y="118340"/>
                  <a:pt x="4202606" y="115056"/>
                </a:cubicBezTo>
                <a:cubicBezTo>
                  <a:pt x="4375360" y="91498"/>
                  <a:pt x="4121091" y="112415"/>
                  <a:pt x="4353997" y="96890"/>
                </a:cubicBezTo>
                <a:cubicBezTo>
                  <a:pt x="4429229" y="85315"/>
                  <a:pt x="4428526" y="86154"/>
                  <a:pt x="4499332" y="72667"/>
                </a:cubicBezTo>
                <a:cubicBezTo>
                  <a:pt x="4519554" y="68815"/>
                  <a:pt x="4539361" y="62096"/>
                  <a:pt x="4559888" y="60556"/>
                </a:cubicBezTo>
                <a:cubicBezTo>
                  <a:pt x="4620308" y="56024"/>
                  <a:pt x="4681001" y="56519"/>
                  <a:pt x="4741557" y="54500"/>
                </a:cubicBezTo>
                <a:cubicBezTo>
                  <a:pt x="4888439" y="27795"/>
                  <a:pt x="4726848" y="53851"/>
                  <a:pt x="4983782" y="36333"/>
                </a:cubicBezTo>
                <a:cubicBezTo>
                  <a:pt x="5157508" y="24488"/>
                  <a:pt x="5024646" y="31259"/>
                  <a:pt x="5098839" y="18166"/>
                </a:cubicBezTo>
                <a:cubicBezTo>
                  <a:pt x="5162124" y="6998"/>
                  <a:pt x="5174241" y="6424"/>
                  <a:pt x="5232063" y="0"/>
                </a:cubicBezTo>
                <a:cubicBezTo>
                  <a:pt x="5306749" y="2018"/>
                  <a:pt x="5381501" y="2324"/>
                  <a:pt x="5456121" y="6055"/>
                </a:cubicBezTo>
                <a:cubicBezTo>
                  <a:pt x="5462496" y="6374"/>
                  <a:pt x="5474288" y="12111"/>
                  <a:pt x="5474288" y="12111"/>
                </a:cubicBezTo>
              </a:path>
            </a:pathLst>
          </a:custGeom>
          <a:noFill/>
          <a:ln w="19050" algn="ctr">
            <a:solidFill>
              <a:srgbClr val="00823B"/>
            </a:solidFill>
            <a:miter lim="800000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666447" y="2855962"/>
            <a:ext cx="717550" cy="477146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28248" y="2864730"/>
            <a:ext cx="201622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平均情况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最好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平均情况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19537" y="1268761"/>
            <a:ext cx="8238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最坏情况：最常使用，为复杂度上界，在许多应用中知道最坏情况非常重要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17300" y="234050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最坏情况经常发生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17301" y="3148351"/>
            <a:ext cx="823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平均复杂度通常与最坏复杂度处于相同水平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17301" y="4084455"/>
            <a:ext cx="823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计算平均复杂度一般非常困难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渐进分析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919537" y="1268761"/>
                <a:ext cx="8238469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目标：简化运行时间分析，去掉由于特性实现方法及硬件不同带来的细节差异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buClr>
                    <a:srgbClr val="C00000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sz="2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3n</a:t>
                </a:r>
                <a:r>
                  <a:rPr lang="en-US" altLang="zh-CN" sz="2200" b="1" baseline="30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altLang="zh-CN" sz="2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200" b="1" baseline="30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2</m:t>
                    </m:r>
                  </m:oMath>
                </a14:m>
                <a:endParaRPr lang="en-US" altLang="zh-CN" sz="2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buClr>
                    <a:srgbClr val="C00000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sz="2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n+3n</a:t>
                </a:r>
                <a:r>
                  <a:rPr lang="en-US" altLang="zh-CN" sz="2200" b="1" baseline="30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400" b="1" baseline="30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2</m:t>
                    </m:r>
                  </m:oMath>
                </a14:m>
                <a:endParaRPr lang="zh-CN" altLang="en-US" sz="24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1268761"/>
                <a:ext cx="8238469" cy="1615827"/>
              </a:xfrm>
              <a:prstGeom prst="rect">
                <a:avLst/>
              </a:prstGeom>
              <a:blipFill rotWithShape="1">
                <a:blip r:embed="rId1"/>
                <a:stretch>
                  <a:fillRect l="-7" t="-2" r="7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1919537" y="3284985"/>
            <a:ext cx="823846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理解本质：在规模足够大的情况下，算法的运行时间如何随着规模而增长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渐进意义下，算法的效率不针对小规模问题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构成部件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844825"/>
            <a:ext cx="9144000" cy="13243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95896"/>
            <a:ext cx="9144000" cy="328990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转换函数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737" y="1862079"/>
            <a:ext cx="10453194" cy="496887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实例：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432" y="1772816"/>
            <a:ext cx="10225136" cy="504993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Access 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组成 </a:t>
            </a:r>
            <a:r>
              <a:rPr lang="en-US" altLang="zh-CN" dirty="0"/>
              <a:t>+ </a:t>
            </a:r>
            <a:r>
              <a:rPr lang="zh-CN" altLang="en-US" dirty="0"/>
              <a:t>语言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36" y="1736507"/>
            <a:ext cx="11348727" cy="5085184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0"/>
          <p:cNvSpPr txBox="1">
            <a:spLocks noChangeArrowheads="1"/>
          </p:cNvSpPr>
          <p:nvPr/>
        </p:nvSpPr>
        <p:spPr bwMode="auto">
          <a:xfrm>
            <a:off x="1786328" y="1196752"/>
            <a:ext cx="8164122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主讲：贾庆山，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jiaqs@tsinghua.edu.cn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86328" y="1937550"/>
            <a:ext cx="8758074" cy="1692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助教：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江锐城，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jiangrc22@mails.tsinghua.edu.cn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乐阳，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yueyang22@mails.tsinghua.edu.cn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57"/>
    </mc:Choice>
    <mc:Fallback>
      <p:transition spd="slow" advTm="15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Access Machine </a:t>
            </a:r>
            <a:r>
              <a:rPr lang="zh-CN" altLang="en-US" dirty="0"/>
              <a:t>效率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06" y="1268760"/>
            <a:ext cx="11906188" cy="5260342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RAM</a:t>
            </a:r>
            <a:r>
              <a:rPr lang="zh-CN" altLang="en-US" dirty="0"/>
              <a:t>实例</a:t>
            </a:r>
            <a:r>
              <a:rPr lang="en-US" altLang="zh-CN" dirty="0"/>
              <a:t>Floor Division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t="2716"/>
          <a:stretch>
            <a:fillRect/>
          </a:stretch>
        </p:blipFill>
        <p:spPr>
          <a:xfrm>
            <a:off x="0" y="1101851"/>
            <a:ext cx="12192000" cy="5777962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RAM</a:t>
            </a:r>
            <a:r>
              <a:rPr lang="zh-CN" altLang="en-US" dirty="0"/>
              <a:t>实例</a:t>
            </a:r>
            <a:r>
              <a:rPr lang="en-US" altLang="zh-CN" dirty="0"/>
              <a:t>Floor Division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4744"/>
            <a:ext cx="12192000" cy="574736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渐进分析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72" y="896686"/>
            <a:ext cx="12000656" cy="5961314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en-US" altLang="zh-CN" dirty="0"/>
              <a:t>O</a:t>
            </a:r>
            <a:r>
              <a:rPr lang="zh-CN" altLang="en-US" dirty="0"/>
              <a:t>记号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728"/>
            <a:ext cx="12192000" cy="594172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其他记号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46" y="980728"/>
            <a:ext cx="11043907" cy="584277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渐进复杂度</a:t>
            </a:r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常数：</a:t>
            </a:r>
            <a:r>
              <a:rPr lang="en-US" altLang="zh-CN" dirty="0"/>
              <a:t>	2 = 2022 = 2022</a:t>
            </a:r>
            <a:r>
              <a:rPr lang="en-US" altLang="zh-CN" dirty="0">
                <a:sym typeface="Symbol" panose="05050102010706020507" pitchFamily="18" charset="2"/>
              </a:rPr>
              <a:t>2022 = </a:t>
            </a:r>
            <a:r>
              <a:rPr lang="en-US" altLang="zh-CN" dirty="0">
                <a:latin typeface="Brush Script MT" panose="03060802040406070304" pitchFamily="66" charset="0"/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(1)</a:t>
            </a:r>
            <a:br>
              <a:rPr lang="en-US" altLang="zh-CN" dirty="0">
                <a:sym typeface="Symbol" panose="05050102010706020507" pitchFamily="18" charset="2"/>
              </a:rPr>
            </a:br>
            <a:r>
              <a:rPr lang="en-US" altLang="zh-CN" dirty="0">
                <a:sym typeface="Symbol" panose="05050102010706020507" pitchFamily="18" charset="2"/>
              </a:rPr>
              <a:t>		2022</a:t>
            </a:r>
            <a:r>
              <a:rPr lang="en-US" altLang="zh-CN" baseline="30000" dirty="0">
                <a:sym typeface="Symbol" panose="05050102010706020507" pitchFamily="18" charset="2"/>
              </a:rPr>
              <a:t>2022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Symbol" panose="05050102010706020507" pitchFamily="18" charset="2"/>
              </a:rPr>
              <a:t>=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Brush Script MT" panose="03060802040406070304" pitchFamily="66" charset="0"/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(1)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从渐进的角度看，更大的常数，也要小于递增的变数</a:t>
            </a:r>
            <a:endParaRPr lang="en-US" altLang="zh-CN" dirty="0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渐进复杂度</a:t>
            </a:r>
            <a:r>
              <a:rPr lang="en-US" altLang="zh-CN" dirty="0"/>
              <a:t>O(1)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93447"/>
            <a:ext cx="12192000" cy="5564553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O(</a:t>
            </a:r>
            <a:r>
              <a:rPr lang="en-US" altLang="zh-CN" dirty="0" err="1"/>
              <a:t>log</a:t>
            </a:r>
            <a:r>
              <a:rPr lang="en-US" altLang="zh-CN" baseline="30000" dirty="0" err="1"/>
              <a:t>c</a:t>
            </a:r>
            <a:r>
              <a:rPr lang="en-US" altLang="zh-CN" dirty="0" err="1"/>
              <a:t>n</a:t>
            </a:r>
            <a:r>
              <a:rPr lang="en-US" altLang="zh-CN" dirty="0"/>
              <a:t>):poly-log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8518"/>
            <a:ext cx="12192000" cy="5698607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O(</a:t>
            </a:r>
            <a:r>
              <a:rPr lang="en-US" altLang="zh-CN" dirty="0" err="1"/>
              <a:t>n</a:t>
            </a:r>
            <a:r>
              <a:rPr lang="en-US" altLang="zh-CN" baseline="30000" dirty="0" err="1"/>
              <a:t>c</a:t>
            </a:r>
            <a:r>
              <a:rPr lang="en-US" altLang="zh-CN" dirty="0"/>
              <a:t>):polynomial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2730"/>
            <a:ext cx="12192000" cy="5666492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0"/>
          <p:cNvSpPr txBox="1">
            <a:spLocks noChangeArrowheads="1"/>
          </p:cNvSpPr>
          <p:nvPr/>
        </p:nvSpPr>
        <p:spPr bwMode="auto">
          <a:xfrm>
            <a:off x="1631504" y="1196752"/>
            <a:ext cx="8856984" cy="265457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3" indent="-342900">
              <a:spcAft>
                <a:spcPts val="9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课程总成绩计算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3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课后作业题（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20%)</a:t>
            </a:r>
            <a:endParaRPr lang="en-US" altLang="zh-CN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3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Online Judge (OJ)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30%)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3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期末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闭卷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3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要求提交所有作业方可参加期末考试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57"/>
    </mc:Choice>
    <mc:Fallback>
      <p:transition spd="slow" advTm="15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O(2</a:t>
            </a:r>
            <a:r>
              <a:rPr lang="en-US" altLang="zh-CN" baseline="30000" dirty="0"/>
              <a:t>n</a:t>
            </a:r>
            <a:r>
              <a:rPr lang="en-US" altLang="zh-CN" dirty="0"/>
              <a:t>):exponential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9069"/>
            <a:ext cx="12192000" cy="5633013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2-Subset: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4744"/>
            <a:ext cx="12192000" cy="557874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2-Subset : NPC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634" y="1194308"/>
            <a:ext cx="10243400" cy="5496647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渐进复杂度的层次划分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85977"/>
            <a:ext cx="12192000" cy="560569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层次级别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4744"/>
            <a:ext cx="12192000" cy="552415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6976"/>
            <a:ext cx="12192000" cy="527115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级数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07180"/>
            <a:ext cx="12192000" cy="5773522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收敛级数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728"/>
            <a:ext cx="12192000" cy="6112933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不收敛，但有限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6976"/>
            <a:ext cx="12192000" cy="489685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复杂度分析：迭代</a:t>
            </a:r>
            <a:r>
              <a:rPr lang="en-US" altLang="zh-CN" dirty="0"/>
              <a:t>+</a:t>
            </a:r>
            <a:r>
              <a:rPr lang="zh-CN" altLang="en-US" dirty="0"/>
              <a:t>算数级数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684" y="850304"/>
            <a:ext cx="11784632" cy="600769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6256" y="1159841"/>
            <a:ext cx="1536134" cy="1908066"/>
          </a:xfrm>
          <a:prstGeom prst="rect">
            <a:avLst/>
          </a:prstGeom>
        </p:spPr>
      </p:pic>
      <p:pic>
        <p:nvPicPr>
          <p:cNvPr id="22" name="内容占位符 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761" y="1934761"/>
            <a:ext cx="5950130" cy="3496862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8" idx="1"/>
          </p:cNvCxnSpPr>
          <p:nvPr/>
        </p:nvCxnSpPr>
        <p:spPr>
          <a:xfrm flipH="1">
            <a:off x="3143672" y="2533545"/>
            <a:ext cx="527386" cy="4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71058" y="2383504"/>
            <a:ext cx="4009118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做对的测例最终百分比（</a:t>
            </a:r>
            <a:r>
              <a:rPr lang="zh-CN" altLang="en-US" sz="1350" dirty="0">
                <a:solidFill>
                  <a:srgbClr val="FF0000"/>
                </a:solidFill>
              </a:rPr>
              <a:t>确认最终版本后才会显示</a:t>
            </a:r>
            <a:r>
              <a:rPr lang="zh-CN" altLang="en-US" sz="1350" dirty="0"/>
              <a:t>）</a:t>
            </a:r>
            <a:endParaRPr lang="zh-CN" altLang="en-US" sz="1350" dirty="0"/>
          </a:p>
        </p:txBody>
      </p:sp>
      <p:cxnSp>
        <p:nvCxnSpPr>
          <p:cNvPr id="9" name="直接箭头连接符 8"/>
          <p:cNvCxnSpPr>
            <a:stCxn id="10" idx="2"/>
          </p:cNvCxnSpPr>
          <p:nvPr/>
        </p:nvCxnSpPr>
        <p:spPr>
          <a:xfrm>
            <a:off x="5932715" y="3179875"/>
            <a:ext cx="1" cy="373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158740" y="2902876"/>
            <a:ext cx="1729348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点开查看本题说明</a:t>
            </a:r>
            <a:endParaRPr lang="zh-CN" altLang="en-US" sz="135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07480" y="4072895"/>
            <a:ext cx="2324824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点开提交答题文件（</a:t>
            </a:r>
            <a:r>
              <a:rPr lang="zh-CN" altLang="en-US" sz="1350" dirty="0">
                <a:solidFill>
                  <a:srgbClr val="FF0000"/>
                </a:solidFill>
              </a:rPr>
              <a:t>建议只提交</a:t>
            </a:r>
            <a:r>
              <a:rPr lang="en-US" altLang="zh-CN" sz="1350" dirty="0">
                <a:solidFill>
                  <a:srgbClr val="FF0000"/>
                </a:solidFill>
              </a:rPr>
              <a:t>1</a:t>
            </a:r>
            <a:r>
              <a:rPr lang="zh-CN" altLang="en-US" sz="1350" dirty="0">
                <a:solidFill>
                  <a:srgbClr val="FF0000"/>
                </a:solidFill>
              </a:rPr>
              <a:t>个</a:t>
            </a:r>
            <a:r>
              <a:rPr lang="en-US" altLang="zh-CN" sz="1350" dirty="0" err="1">
                <a:solidFill>
                  <a:srgbClr val="FF0000"/>
                </a:solidFill>
              </a:rPr>
              <a:t>xx.c</a:t>
            </a:r>
            <a:r>
              <a:rPr lang="zh-CN" altLang="en-US" sz="1350" dirty="0">
                <a:solidFill>
                  <a:srgbClr val="FF0000"/>
                </a:solidFill>
              </a:rPr>
              <a:t>或</a:t>
            </a:r>
            <a:r>
              <a:rPr lang="en-US" altLang="zh-CN" sz="1350" dirty="0">
                <a:solidFill>
                  <a:srgbClr val="FF0000"/>
                </a:solidFill>
              </a:rPr>
              <a:t>xx.cpp</a:t>
            </a:r>
            <a:r>
              <a:rPr lang="zh-CN" altLang="en-US" sz="1350" dirty="0">
                <a:solidFill>
                  <a:srgbClr val="FF0000"/>
                </a:solidFill>
              </a:rPr>
              <a:t>文件</a:t>
            </a:r>
            <a:r>
              <a:rPr lang="zh-CN" altLang="en-US" sz="1350" dirty="0"/>
              <a:t>）</a:t>
            </a:r>
            <a:endParaRPr lang="zh-CN" altLang="en-US" sz="1350" dirty="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7222671" y="3683192"/>
            <a:ext cx="0" cy="389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148251" y="4813501"/>
            <a:ext cx="3116101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这里的排名</a:t>
            </a:r>
            <a:r>
              <a:rPr lang="zh-CN" altLang="en-US" sz="1350" dirty="0">
                <a:solidFill>
                  <a:srgbClr val="FF0000"/>
                </a:solidFill>
              </a:rPr>
              <a:t>不影响分数</a:t>
            </a:r>
            <a:r>
              <a:rPr lang="zh-CN" altLang="en-US" sz="1350" dirty="0"/>
              <a:t>，只要做对，不用考虑程序耗时和内存</a:t>
            </a:r>
            <a:endParaRPr lang="zh-CN" altLang="en-US" sz="1350" dirty="0"/>
          </a:p>
        </p:txBody>
      </p:sp>
      <p:cxnSp>
        <p:nvCxnSpPr>
          <p:cNvPr id="18" name="直接箭头连接符 17"/>
          <p:cNvCxnSpPr>
            <a:stCxn id="17" idx="1"/>
          </p:cNvCxnSpPr>
          <p:nvPr/>
        </p:nvCxnSpPr>
        <p:spPr>
          <a:xfrm flipH="1">
            <a:off x="5834743" y="5055875"/>
            <a:ext cx="3135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619528" y="3154626"/>
            <a:ext cx="2837763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做完后需要先签署</a:t>
            </a:r>
            <a:r>
              <a:rPr lang="en-US" altLang="zh-CN" sz="1350" dirty="0"/>
              <a:t>honor code</a:t>
            </a:r>
            <a:r>
              <a:rPr lang="zh-CN" altLang="en-US" sz="1350" dirty="0"/>
              <a:t>再在左侧红圈处点击确认最终提交的版本，</a:t>
            </a:r>
            <a:r>
              <a:rPr lang="en-US" altLang="zh-CN" sz="1350" dirty="0"/>
              <a:t>report</a:t>
            </a:r>
            <a:r>
              <a:rPr lang="zh-CN" altLang="en-US" sz="1350" dirty="0"/>
              <a:t>不用写</a:t>
            </a:r>
            <a:endParaRPr lang="zh-CN" altLang="en-US" sz="1350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6363791" y="3338640"/>
            <a:ext cx="1255736" cy="1802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4384766" y="3739545"/>
            <a:ext cx="274321" cy="218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9756242" y="1614322"/>
            <a:ext cx="8042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Honor Code</a:t>
            </a:r>
            <a:endParaRPr lang="zh-CN" altLang="en-US" sz="1350" dirty="0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2394314" y="4146925"/>
            <a:ext cx="351065" cy="272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745377" y="4280643"/>
            <a:ext cx="2632166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C00000"/>
                </a:solidFill>
              </a:rPr>
              <a:t>点开可以查看正确测例</a:t>
            </a:r>
            <a:r>
              <a:rPr lang="en-US" altLang="zh-CN" sz="1350" dirty="0">
                <a:solidFill>
                  <a:srgbClr val="C00000"/>
                </a:solidFill>
              </a:rPr>
              <a:t>/</a:t>
            </a:r>
            <a:r>
              <a:rPr lang="zh-CN" altLang="en-US" sz="1350" dirty="0">
                <a:solidFill>
                  <a:srgbClr val="C00000"/>
                </a:solidFill>
              </a:rPr>
              <a:t>错误原因</a:t>
            </a:r>
            <a:endParaRPr lang="zh-CN" altLang="en-US" sz="1350" dirty="0">
              <a:solidFill>
                <a:srgbClr val="C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75520" y="1191221"/>
            <a:ext cx="5932408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查看网络学堂作业，按步骤利用邀请码加入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OJ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系统；</a:t>
            </a:r>
            <a:endParaRPr lang="en-US" altLang="zh-CN" sz="1350" dirty="0"/>
          </a:p>
          <a:p>
            <a:endParaRPr lang="zh-CN" altLang="en-US" sz="1350" dirty="0"/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OJ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编程作业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89761" y="5660353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https://dsa.cs.tsinghua.edu.cn/oj/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5582336"/>
            <a:ext cx="1368152" cy="104013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 </a:t>
            </a:r>
            <a:r>
              <a:rPr lang="en-US" altLang="zh-CN" dirty="0"/>
              <a:t>+ </a:t>
            </a:r>
            <a:r>
              <a:rPr lang="zh-CN" altLang="en-US" dirty="0"/>
              <a:t>一般级数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2079"/>
            <a:ext cx="12192000" cy="5949442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</a:t>
            </a:r>
            <a:r>
              <a:rPr lang="en-US" altLang="zh-CN" dirty="0"/>
              <a:t>+</a:t>
            </a:r>
            <a:r>
              <a:rPr lang="zh-CN" altLang="en-US" dirty="0"/>
              <a:t>复杂级数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8283"/>
            <a:ext cx="12192000" cy="5969717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复杂度分析：封底估算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7525"/>
            <a:ext cx="12192000" cy="576047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实例：全国人口普查数据的排序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7490"/>
            <a:ext cx="12192000" cy="604051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迭代与递归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9758" y="1162145"/>
            <a:ext cx="10132483" cy="5614392"/>
          </a:xfrm>
        </p:spPr>
      </p:pic>
    </p:spTree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减而治之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728"/>
            <a:ext cx="12192000" cy="563673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线性递归：递归跟踪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4444"/>
            <a:ext cx="12192000" cy="565393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775520" y="1191221"/>
            <a:ext cx="5932408" cy="183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根据自身能力，选择完成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不是作业，不占分数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仅用于熟悉系统以及了解大家的编程能力</a:t>
            </a:r>
            <a:endParaRPr lang="en-US" altLang="zh-CN" sz="1350" dirty="0"/>
          </a:p>
          <a:p>
            <a:endParaRPr lang="zh-CN" altLang="en-US" sz="1350" dirty="0"/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2351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编程能力摸底</a:t>
            </a:r>
            <a:endParaRPr lang="zh-CN" altLang="en-US" sz="36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544" y="3414974"/>
            <a:ext cx="9840912" cy="243972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3592" y="2946648"/>
            <a:ext cx="7599362" cy="1130424"/>
          </a:xfrm>
        </p:spPr>
        <p:txBody>
          <a:bodyPr/>
          <a:lstStyle/>
          <a:p>
            <a:pPr algn="l"/>
            <a:r>
              <a:rPr lang="en-US" altLang="zh-CN" dirty="0"/>
              <a:t>Computer science</a:t>
            </a:r>
            <a:r>
              <a:rPr lang="en-US" altLang="zh-CN" dirty="0">
                <a:solidFill>
                  <a:schemeClr val="tx1"/>
                </a:solidFill>
              </a:rPr>
              <a:t> should be called </a:t>
            </a:r>
            <a:r>
              <a:rPr lang="en-US" altLang="zh-CN" dirty="0"/>
              <a:t>computing science</a:t>
            </a:r>
            <a:r>
              <a:rPr lang="en-US" altLang="zh-CN" dirty="0">
                <a:solidFill>
                  <a:schemeClr val="tx1"/>
                </a:solidFill>
              </a:rPr>
              <a:t>, for the same reason why </a:t>
            </a:r>
            <a:r>
              <a:rPr lang="en-US" altLang="zh-CN" dirty="0"/>
              <a:t>surgery (</a:t>
            </a:r>
            <a:r>
              <a:rPr lang="zh-CN" altLang="en-US" dirty="0"/>
              <a:t>外科学</a:t>
            </a:r>
            <a:r>
              <a:rPr lang="en-US" altLang="zh-CN" dirty="0"/>
              <a:t>)</a:t>
            </a:r>
            <a:r>
              <a:rPr lang="en-US" altLang="zh-CN" dirty="0">
                <a:solidFill>
                  <a:schemeClr val="tx1"/>
                </a:solidFill>
              </a:rPr>
              <a:t> is not called </a:t>
            </a:r>
            <a:r>
              <a:rPr lang="en-US" altLang="zh-CN" dirty="0"/>
              <a:t>knife science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br>
              <a:rPr lang="en-US" altLang="zh-CN" dirty="0">
                <a:solidFill>
                  <a:schemeClr val="tx1"/>
                </a:solidFill>
              </a:rPr>
            </a:b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- E. Dijkstra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1916832"/>
            <a:ext cx="10585176" cy="309634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 </a:t>
            </a:r>
            <a:r>
              <a:rPr lang="en-US" altLang="zh-CN" dirty="0">
                <a:solidFill>
                  <a:schemeClr val="tx1"/>
                </a:solidFill>
              </a:rPr>
              <a:t>= (</a:t>
            </a:r>
            <a:r>
              <a:rPr lang="zh-CN" altLang="en-US" dirty="0">
                <a:solidFill>
                  <a:schemeClr val="tx1"/>
                </a:solidFill>
              </a:rPr>
              <a:t>数据结构 </a:t>
            </a:r>
            <a:r>
              <a:rPr lang="en-US" altLang="zh-CN" dirty="0">
                <a:solidFill>
                  <a:schemeClr val="tx1"/>
                </a:solidFill>
              </a:rPr>
              <a:t>+ </a:t>
            </a:r>
            <a:r>
              <a:rPr lang="zh-CN" altLang="en-US" dirty="0">
                <a:solidFill>
                  <a:schemeClr val="tx1"/>
                </a:solidFill>
              </a:rPr>
              <a:t>算法</a:t>
            </a:r>
            <a:r>
              <a:rPr lang="en-US" altLang="zh-CN" dirty="0">
                <a:solidFill>
                  <a:schemeClr val="tx1"/>
                </a:solidFill>
              </a:rPr>
              <a:t>)x</a:t>
            </a:r>
            <a:r>
              <a:rPr lang="zh-CN" altLang="en-US" dirty="0">
                <a:solidFill>
                  <a:schemeClr val="tx1"/>
                </a:solidFill>
              </a:rPr>
              <a:t>效率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Computation = (</a:t>
            </a:r>
            <a:r>
              <a:rPr lang="en-US" altLang="zh-CN" dirty="0"/>
              <a:t>D</a:t>
            </a:r>
            <a:r>
              <a:rPr lang="en-US" altLang="zh-CN" dirty="0">
                <a:solidFill>
                  <a:schemeClr val="tx1"/>
                </a:solidFill>
              </a:rPr>
              <a:t>ata </a:t>
            </a:r>
            <a:r>
              <a:rPr lang="en-US" altLang="zh-CN" dirty="0"/>
              <a:t>S</a:t>
            </a:r>
            <a:r>
              <a:rPr lang="en-US" altLang="zh-CN" dirty="0">
                <a:solidFill>
                  <a:schemeClr val="tx1"/>
                </a:solidFill>
              </a:rPr>
              <a:t>tructure + </a:t>
            </a:r>
            <a:r>
              <a:rPr lang="en-US" altLang="zh-CN" dirty="0"/>
              <a:t>A</a:t>
            </a:r>
            <a:r>
              <a:rPr lang="en-US" altLang="zh-CN" dirty="0">
                <a:solidFill>
                  <a:schemeClr val="tx1"/>
                </a:solidFill>
              </a:rPr>
              <a:t>lgorithm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/>
              <a:t>DSA</a:t>
            </a:r>
            <a:r>
              <a:rPr lang="en-US" altLang="zh-CN" dirty="0">
                <a:solidFill>
                  <a:schemeClr val="tx1"/>
                </a:solidFill>
              </a:rPr>
              <a:t>)) x Efficiency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tags/tag1.xml><?xml version="1.0" encoding="utf-8"?>
<p:tagLst xmlns:p="http://schemas.openxmlformats.org/presentationml/2006/main">
  <p:tag name="KSO_WPP_MARK_KEY" val="86a72df8-ba6b-4c75-8a39-6afa3d91821d"/>
  <p:tag name="COMMONDATA" val="eyJoZGlkIjoiZTkxZjA3NzE3ODJlMjExNGUwNzc2NmEwMTYxYmE2YzAifQ==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anose="02010609060101010101" pitchFamily="2" charset="-122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0</TotalTime>
  <Words>4424</Words>
  <Application>WPS 演示</Application>
  <PresentationFormat>宽屏</PresentationFormat>
  <Paragraphs>671</Paragraphs>
  <Slides>66</Slides>
  <Notes>22</Notes>
  <HiddenSlides>1</HiddenSlides>
  <MMClips>2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90" baseType="lpstr">
      <vt:lpstr>Arial</vt:lpstr>
      <vt:lpstr>宋体</vt:lpstr>
      <vt:lpstr>Wingdings</vt:lpstr>
      <vt:lpstr>黑体</vt:lpstr>
      <vt:lpstr>Arial Black</vt:lpstr>
      <vt:lpstr>Tahoma</vt:lpstr>
      <vt:lpstr>Courier New</vt:lpstr>
      <vt:lpstr>Times New Roman</vt:lpstr>
      <vt:lpstr>微软雅黑</vt:lpstr>
      <vt:lpstr>Baoli SC</vt:lpstr>
      <vt:lpstr>隶书</vt:lpstr>
      <vt:lpstr>Arial Unicode MS</vt:lpstr>
      <vt:lpstr>Calibri</vt:lpstr>
      <vt:lpstr>Wingdings</vt:lpstr>
      <vt:lpstr>Consolas</vt:lpstr>
      <vt:lpstr>Symbol</vt:lpstr>
      <vt:lpstr>Symbol</vt:lpstr>
      <vt:lpstr>Cambria Math</vt:lpstr>
      <vt:lpstr>Consolas</vt:lpstr>
      <vt:lpstr>新宋体</vt:lpstr>
      <vt:lpstr>Lucida Console</vt:lpstr>
      <vt:lpstr>Brush Script MT</vt:lpstr>
      <vt:lpstr>幼圆</vt:lpstr>
      <vt:lpstr>Tsinghua</vt:lpstr>
      <vt:lpstr>PowerPoint 演示文稿</vt:lpstr>
      <vt:lpstr>课程信息</vt:lpstr>
      <vt:lpstr>课程信息</vt:lpstr>
      <vt:lpstr>课程信息</vt:lpstr>
      <vt:lpstr>课程信息</vt:lpstr>
      <vt:lpstr>OJ编程作业</vt:lpstr>
      <vt:lpstr>编程能力摸底</vt:lpstr>
      <vt:lpstr>Computer science should be called computing science, for the same reason why surgery (外科学) is not called knife science.  - E. Dijkstra</vt:lpstr>
      <vt:lpstr>计算 = (数据结构 + 算法)x效率 Computation = (Data Structure + Algorithm (DSA)) x Efficiency</vt:lpstr>
      <vt:lpstr>数据结构的重要性</vt:lpstr>
      <vt:lpstr>为何要学</vt:lpstr>
      <vt:lpstr>学习目标</vt:lpstr>
      <vt:lpstr>课程内容概览</vt:lpstr>
      <vt:lpstr>计算</vt:lpstr>
      <vt:lpstr>计算</vt:lpstr>
      <vt:lpstr>计算</vt:lpstr>
      <vt:lpstr>计算</vt:lpstr>
      <vt:lpstr>算法</vt:lpstr>
      <vt:lpstr>有穷性？</vt:lpstr>
      <vt:lpstr>Hailstone序列的程序</vt:lpstr>
      <vt:lpstr>好算法 = ？</vt:lpstr>
      <vt:lpstr>计算模型-性能测度</vt:lpstr>
      <vt:lpstr>算法分析</vt:lpstr>
      <vt:lpstr>特定算法+不同实例</vt:lpstr>
      <vt:lpstr>特定问题 + 不同算法理想模型</vt:lpstr>
      <vt:lpstr>例子：排序</vt:lpstr>
      <vt:lpstr>例子：插入排序</vt:lpstr>
      <vt:lpstr>例子：插入排序</vt:lpstr>
      <vt:lpstr>例子：插入排序</vt:lpstr>
      <vt:lpstr>例子：插入排序</vt:lpstr>
      <vt:lpstr>例子：插入排序复杂度分析</vt:lpstr>
      <vt:lpstr>最好/最坏/平均情况</vt:lpstr>
      <vt:lpstr>最好/最坏/平均情况</vt:lpstr>
      <vt:lpstr>最好/最坏/平均情况</vt:lpstr>
      <vt:lpstr>渐进分析</vt:lpstr>
      <vt:lpstr>图灵机</vt:lpstr>
      <vt:lpstr>图灵机</vt:lpstr>
      <vt:lpstr>图灵机</vt:lpstr>
      <vt:lpstr>Random Access Machine</vt:lpstr>
      <vt:lpstr>Random Access Machine 效率</vt:lpstr>
      <vt:lpstr>RAM实例Floor Division</vt:lpstr>
      <vt:lpstr>RAM实例Floor Division算法</vt:lpstr>
      <vt:lpstr>渐进分析</vt:lpstr>
      <vt:lpstr>大O记号</vt:lpstr>
      <vt:lpstr>其他记号</vt:lpstr>
      <vt:lpstr>渐进复杂度O(1)</vt:lpstr>
      <vt:lpstr>渐进复杂度O(1)</vt:lpstr>
      <vt:lpstr>O(logcn):poly-log</vt:lpstr>
      <vt:lpstr>O(nc):polynomial</vt:lpstr>
      <vt:lpstr>O(2n):exponential</vt:lpstr>
      <vt:lpstr>2-Subset:问题</vt:lpstr>
      <vt:lpstr>2-Subset : NPC</vt:lpstr>
      <vt:lpstr>渐进复杂度的层次划分</vt:lpstr>
      <vt:lpstr>层次级别</vt:lpstr>
      <vt:lpstr>算法分析</vt:lpstr>
      <vt:lpstr>级数</vt:lpstr>
      <vt:lpstr>收敛级数</vt:lpstr>
      <vt:lpstr>不收敛，但有限</vt:lpstr>
      <vt:lpstr>复杂度分析：迭代+算数级数</vt:lpstr>
      <vt:lpstr>迭代 + 一般级数</vt:lpstr>
      <vt:lpstr>迭代+复杂级数</vt:lpstr>
      <vt:lpstr>复杂度分析：封底估算</vt:lpstr>
      <vt:lpstr>实例：全国人口普查数据的排序</vt:lpstr>
      <vt:lpstr>迭代与递归</vt:lpstr>
      <vt:lpstr>减而治之</vt:lpstr>
      <vt:lpstr>线性递归：递归跟踪</vt:lpstr>
    </vt:vector>
  </TitlesOfParts>
  <Company>江苏大丰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贾庆山</cp:lastModifiedBy>
  <cp:revision>1429</cp:revision>
  <dcterms:created xsi:type="dcterms:W3CDTF">2011-01-31T10:16:00Z</dcterms:created>
  <dcterms:modified xsi:type="dcterms:W3CDTF">2022-11-18T08:51:10Z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7AECE279B1ED45C5B4B8177BB419EC4B</vt:lpwstr>
  </property>
</Properties>
</file>